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 id="2147483834" r:id="rId2"/>
  </p:sldMasterIdLst>
  <p:notesMasterIdLst>
    <p:notesMasterId r:id="rId28"/>
  </p:notesMasterIdLst>
  <p:sldIdLst>
    <p:sldId id="276" r:id="rId3"/>
    <p:sldId id="256" r:id="rId4"/>
    <p:sldId id="257" r:id="rId5"/>
    <p:sldId id="275" r:id="rId6"/>
    <p:sldId id="258" r:id="rId7"/>
    <p:sldId id="259" r:id="rId8"/>
    <p:sldId id="260" r:id="rId9"/>
    <p:sldId id="261" r:id="rId10"/>
    <p:sldId id="262" r:id="rId11"/>
    <p:sldId id="263" r:id="rId12"/>
    <p:sldId id="264" r:id="rId13"/>
    <p:sldId id="279" r:id="rId14"/>
    <p:sldId id="280" r:id="rId15"/>
    <p:sldId id="274" r:id="rId16"/>
    <p:sldId id="269" r:id="rId17"/>
    <p:sldId id="268" r:id="rId18"/>
    <p:sldId id="271" r:id="rId19"/>
    <p:sldId id="270" r:id="rId20"/>
    <p:sldId id="272" r:id="rId21"/>
    <p:sldId id="277" r:id="rId22"/>
    <p:sldId id="265" r:id="rId23"/>
    <p:sldId id="278" r:id="rId24"/>
    <p:sldId id="266" r:id="rId25"/>
    <p:sldId id="273"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2F74BFF9-153E-4930-97EA-96E120421479}" type="datetimeFigureOut">
              <a:rPr lang="he-IL" smtClean="0"/>
              <a:t>י"ח/טבת/תש"פ</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CE2FF7B-2847-491F-9C97-C8787CCEC5EC}" type="slidenum">
              <a:rPr lang="he-IL" smtClean="0"/>
              <a:t>‹#›</a:t>
            </a:fld>
            <a:endParaRPr lang="he-IL"/>
          </a:p>
        </p:txBody>
      </p:sp>
    </p:spTree>
    <p:extLst>
      <p:ext uri="{BB962C8B-B14F-4D97-AF65-F5344CB8AC3E}">
        <p14:creationId xmlns:p14="http://schemas.microsoft.com/office/powerpoint/2010/main" val="28090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3993768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81347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1445873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256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2788335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86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3046505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97280" y="2582334"/>
            <a:ext cx="4937760" cy="33782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17920" y="2582334"/>
            <a:ext cx="4937760" cy="33782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E22E7AC-EA99-400C-BE10-A8DB78B836C1}" type="datetimeFigureOut">
              <a:rPr lang="en-US" smtClean="0"/>
              <a:t>15-Jan-20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764098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E22E7AC-EA99-400C-BE10-A8DB78B836C1}" type="datetimeFigureOut">
              <a:rPr lang="en-US" smtClean="0"/>
              <a:t>15-Jan-20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1598280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22E7AC-EA99-400C-BE10-A8DB78B836C1}" type="datetimeFigureOut">
              <a:rPr lang="en-US" smtClean="0"/>
              <a:t>15-Jan-20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1330995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79B21-DAF7-41CA-A865-126F9F53ADD9}" type="slidenum">
              <a:rPr lang="en-US" smtClean="0"/>
              <a:t>‹#›</a:t>
            </a:fld>
            <a:endParaRPr lang="en-US"/>
          </a:p>
        </p:txBody>
      </p:sp>
    </p:spTree>
    <p:extLst>
      <p:ext uri="{BB962C8B-B14F-4D97-AF65-F5344CB8AC3E}">
        <p14:creationId xmlns:p14="http://schemas.microsoft.com/office/powerpoint/2010/main" val="33877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3903092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4208645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1578612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400113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E22E7AC-EA99-400C-BE10-A8DB78B836C1}" type="datetimeFigureOut">
              <a:rPr lang="en-US" smtClean="0"/>
              <a:t>15-Jan-20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646361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3572586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2E22E7AC-EA99-400C-BE10-A8DB78B836C1}" type="datetimeFigureOut">
              <a:rPr lang="en-US" smtClean="0"/>
              <a:t>15-Jan-20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D79B21-DAF7-41CA-A865-126F9F53ADD9}" type="slidenum">
              <a:rPr lang="en-US" smtClean="0"/>
              <a:t>‹#›</a:t>
            </a:fld>
            <a:endParaRPr lang="en-US"/>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99717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22E7AC-EA99-400C-BE10-A8DB78B836C1}" type="datetimeFigureOut">
              <a:rPr lang="en-US" smtClean="0"/>
              <a:t>15-Jan-20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D79B21-DAF7-41CA-A865-126F9F53ADD9}" type="slidenum">
              <a:rPr lang="en-US" smtClean="0"/>
              <a:t>‹#›</a:t>
            </a:fld>
            <a:endParaRPr lang="en-US"/>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21591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2E7AC-EA99-400C-BE10-A8DB78B836C1}" type="datetimeFigureOut">
              <a:rPr lang="en-US" smtClean="0"/>
              <a:t>15-Jan-20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408163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30491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E22E7AC-EA99-400C-BE10-A8DB78B836C1}" type="datetimeFigureOut">
              <a:rPr lang="en-US" smtClean="0"/>
              <a:t>15-Jan-20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D79B21-DAF7-41CA-A865-126F9F53ADD9}" type="slidenum">
              <a:rPr lang="en-US" smtClean="0"/>
              <a:t>‹#›</a:t>
            </a:fld>
            <a:endParaRPr lang="en-US"/>
          </a:p>
        </p:txBody>
      </p:sp>
    </p:spTree>
    <p:extLst>
      <p:ext uri="{BB962C8B-B14F-4D97-AF65-F5344CB8AC3E}">
        <p14:creationId xmlns:p14="http://schemas.microsoft.com/office/powerpoint/2010/main" val="176527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E22E7AC-EA99-400C-BE10-A8DB78B836C1}" type="datetimeFigureOut">
              <a:rPr lang="en-US" smtClean="0"/>
              <a:t>15-Jan-20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6D79B21-DAF7-41CA-A865-126F9F53ADD9}" type="slidenum">
              <a:rPr lang="en-US" smtClean="0"/>
              <a:t>‹#›</a:t>
            </a:fld>
            <a:endParaRPr lang="en-US"/>
          </a:p>
        </p:txBody>
      </p:sp>
    </p:spTree>
    <p:extLst>
      <p:ext uri="{BB962C8B-B14F-4D97-AF65-F5344CB8AC3E}">
        <p14:creationId xmlns:p14="http://schemas.microsoft.com/office/powerpoint/2010/main" val="356999708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22E7AC-EA99-400C-BE10-A8DB78B836C1}" type="datetimeFigureOut">
              <a:rPr lang="en-US" smtClean="0"/>
              <a:t>15-Jan-20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6D79B21-DAF7-41CA-A865-126F9F53ADD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2960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1"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1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IgorKrol/GymApp"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46A4DF5-F146-4265-9F90-F6C5702BB59E}"/>
              </a:ext>
            </a:extLst>
          </p:cNvPr>
          <p:cNvSpPr>
            <a:spLocks noGrp="1"/>
          </p:cNvSpPr>
          <p:nvPr>
            <p:ph type="ctrTitle"/>
          </p:nvPr>
        </p:nvSpPr>
        <p:spPr>
          <a:xfrm>
            <a:off x="1097280" y="758952"/>
            <a:ext cx="10058400" cy="3892168"/>
          </a:xfrm>
        </p:spPr>
        <p:txBody>
          <a:bodyPr>
            <a:normAutofit/>
          </a:bodyPr>
          <a:lstStyle/>
          <a:p>
            <a:r>
              <a:rPr lang="en-US"/>
              <a:t>GYMAPP</a:t>
            </a:r>
            <a:endParaRPr lang="he-IL"/>
          </a:p>
        </p:txBody>
      </p:sp>
      <p:sp>
        <p:nvSpPr>
          <p:cNvPr id="28" name="Rectangle 20">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כותרת משנה 2">
            <a:extLst>
              <a:ext uri="{FF2B5EF4-FFF2-40B4-BE49-F238E27FC236}">
                <a16:creationId xmlns:a16="http://schemas.microsoft.com/office/drawing/2014/main" id="{8811C02B-688C-47D0-BB89-5B1AFA70B6AC}"/>
              </a:ext>
            </a:extLst>
          </p:cNvPr>
          <p:cNvSpPr>
            <a:spLocks noGrp="1"/>
          </p:cNvSpPr>
          <p:nvPr>
            <p:ph type="subTitle" idx="1"/>
          </p:nvPr>
        </p:nvSpPr>
        <p:spPr>
          <a:xfrm>
            <a:off x="1100051" y="5225240"/>
            <a:ext cx="10058400" cy="1143000"/>
          </a:xfrm>
        </p:spPr>
        <p:txBody>
          <a:bodyPr>
            <a:normAutofit/>
          </a:bodyPr>
          <a:lstStyle/>
          <a:p>
            <a:r>
              <a:rPr lang="he-IL">
                <a:solidFill>
                  <a:srgbClr val="FFFFFF"/>
                </a:solidFill>
              </a:rPr>
              <a:t>אפליקציית</a:t>
            </a:r>
          </a:p>
          <a:p>
            <a:r>
              <a:rPr lang="he-IL">
                <a:solidFill>
                  <a:srgbClr val="FFFFFF"/>
                </a:solidFill>
              </a:rPr>
              <a:t>חדר כושר</a:t>
            </a:r>
          </a:p>
        </p:txBody>
      </p:sp>
      <p:sp>
        <p:nvSpPr>
          <p:cNvPr id="29" name="Rectangle 22">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47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68DD4C-6FF2-4C85-A543-AA79933E76A6}"/>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State Machine Diagram</a:t>
            </a:r>
          </a:p>
        </p:txBody>
      </p:sp>
      <p:pic>
        <p:nvPicPr>
          <p:cNvPr id="4" name="Picture 3">
            <a:extLst>
              <a:ext uri="{FF2B5EF4-FFF2-40B4-BE49-F238E27FC236}">
                <a16:creationId xmlns:a16="http://schemas.microsoft.com/office/drawing/2014/main" id="{D60F6278-187B-4552-A8DE-398A0BDB1F59}"/>
              </a:ext>
            </a:extLst>
          </p:cNvPr>
          <p:cNvPicPr>
            <a:picLocks noChangeAspect="1"/>
          </p:cNvPicPr>
          <p:nvPr/>
        </p:nvPicPr>
        <p:blipFill>
          <a:blip r:embed="rId2"/>
          <a:stretch>
            <a:fillRect/>
          </a:stretch>
        </p:blipFill>
        <p:spPr>
          <a:xfrm>
            <a:off x="633999" y="1300861"/>
            <a:ext cx="6912217" cy="3732596"/>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951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BB741F-B845-4A55-AD94-2DD42560AB8B}"/>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Use Case Diagram</a:t>
            </a:r>
          </a:p>
        </p:txBody>
      </p:sp>
      <p:pic>
        <p:nvPicPr>
          <p:cNvPr id="4" name="Picture 3">
            <a:extLst>
              <a:ext uri="{FF2B5EF4-FFF2-40B4-BE49-F238E27FC236}">
                <a16:creationId xmlns:a16="http://schemas.microsoft.com/office/drawing/2014/main" id="{8347E1A1-28AD-4D1F-BB9C-0D5EC063B829}"/>
              </a:ext>
            </a:extLst>
          </p:cNvPr>
          <p:cNvPicPr>
            <a:picLocks noChangeAspect="1"/>
          </p:cNvPicPr>
          <p:nvPr/>
        </p:nvPicPr>
        <p:blipFill>
          <a:blip r:embed="rId2"/>
          <a:stretch>
            <a:fillRect/>
          </a:stretch>
        </p:blipFill>
        <p:spPr>
          <a:xfrm>
            <a:off x="1081681" y="640081"/>
            <a:ext cx="6016852" cy="5054156"/>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96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3">
            <a:extLst>
              <a:ext uri="{FF2B5EF4-FFF2-40B4-BE49-F238E27FC236}">
                <a16:creationId xmlns:a16="http://schemas.microsoft.com/office/drawing/2014/main" id="{6C737423-B584-4C64-856F-34D609358AE8}"/>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en-US" sz="8000" dirty="0" err="1">
                <a:solidFill>
                  <a:schemeClr val="tx1">
                    <a:lumMod val="85000"/>
                    <a:lumOff val="15000"/>
                  </a:schemeClr>
                </a:solidFill>
              </a:rPr>
              <a:t>תכולת</a:t>
            </a:r>
            <a:r>
              <a:rPr lang="en-US" sz="8000" dirty="0">
                <a:solidFill>
                  <a:schemeClr val="tx1">
                    <a:lumMod val="85000"/>
                    <a:lumOff val="15000"/>
                  </a:schemeClr>
                </a:solidFill>
              </a:rPr>
              <a:t> </a:t>
            </a:r>
            <a:r>
              <a:rPr lang="en-US" sz="8000" dirty="0" err="1">
                <a:solidFill>
                  <a:schemeClr val="tx1">
                    <a:lumMod val="85000"/>
                    <a:lumOff val="15000"/>
                  </a:schemeClr>
                </a:solidFill>
              </a:rPr>
              <a:t>הפרוייקט</a:t>
            </a:r>
            <a:endParaRPr lang="en-US" sz="8000" dirty="0">
              <a:solidFill>
                <a:schemeClr val="tx1">
                  <a:lumMod val="85000"/>
                  <a:lumOff val="15000"/>
                </a:schemeClr>
              </a:solidFill>
            </a:endParaRPr>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573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כותרת 2">
            <a:extLst>
              <a:ext uri="{FF2B5EF4-FFF2-40B4-BE49-F238E27FC236}">
                <a16:creationId xmlns:a16="http://schemas.microsoft.com/office/drawing/2014/main" id="{009F1594-FC6F-4C04-9B76-4A29FEF74D99}"/>
              </a:ext>
            </a:extLst>
          </p:cNvPr>
          <p:cNvSpPr>
            <a:spLocks noGrp="1"/>
          </p:cNvSpPr>
          <p:nvPr>
            <p:ph type="title"/>
          </p:nvPr>
        </p:nvSpPr>
        <p:spPr>
          <a:xfrm>
            <a:off x="1097280" y="286603"/>
            <a:ext cx="10058400" cy="1450757"/>
          </a:xfrm>
        </p:spPr>
        <p:txBody>
          <a:bodyPr>
            <a:normAutofit/>
          </a:bodyPr>
          <a:lstStyle/>
          <a:p>
            <a:pPr algn="r"/>
            <a:r>
              <a:rPr lang="he-IL" dirty="0"/>
              <a:t>תכולת </a:t>
            </a:r>
            <a:r>
              <a:rPr lang="he-IL" dirty="0" err="1"/>
              <a:t>הפרוייקט</a:t>
            </a:r>
            <a:r>
              <a:rPr lang="he-IL" dirty="0"/>
              <a:t>:</a:t>
            </a:r>
          </a:p>
        </p:txBody>
      </p:sp>
      <p:pic>
        <p:nvPicPr>
          <p:cNvPr id="8" name="Graphic 7">
            <a:extLst>
              <a:ext uri="{FF2B5EF4-FFF2-40B4-BE49-F238E27FC236}">
                <a16:creationId xmlns:a16="http://schemas.microsoft.com/office/drawing/2014/main" id="{B056BBDD-4071-4A1A-814B-296B658C85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432" y="2104325"/>
            <a:ext cx="3094997" cy="3094997"/>
          </a:xfrm>
          <a:prstGeom prst="rect">
            <a:avLst/>
          </a:prstGeom>
        </p:spPr>
      </p:pic>
      <p:sp>
        <p:nvSpPr>
          <p:cNvPr id="17" name="מציין מיקום תוכן 3">
            <a:extLst>
              <a:ext uri="{FF2B5EF4-FFF2-40B4-BE49-F238E27FC236}">
                <a16:creationId xmlns:a16="http://schemas.microsoft.com/office/drawing/2014/main" id="{B844BB58-7946-4BB6-A2C1-DA56AB31002E}"/>
              </a:ext>
            </a:extLst>
          </p:cNvPr>
          <p:cNvSpPr>
            <a:spLocks noGrp="1"/>
          </p:cNvSpPr>
          <p:nvPr>
            <p:ph idx="1"/>
          </p:nvPr>
        </p:nvSpPr>
        <p:spPr>
          <a:xfrm>
            <a:off x="4639733" y="1845734"/>
            <a:ext cx="6515947" cy="4023360"/>
          </a:xfrm>
        </p:spPr>
        <p:txBody>
          <a:bodyPr>
            <a:normAutofit/>
          </a:bodyPr>
          <a:lstStyle/>
          <a:p>
            <a:pPr>
              <a:buFont typeface="Wingdings" panose="05000000000000000000" pitchFamily="2" charset="2"/>
              <a:buChar char="v"/>
            </a:pPr>
            <a:r>
              <a:rPr lang="he-IL" sz="1400" dirty="0"/>
              <a:t> 3 תהליכים העובדים מקצה לקצה:</a:t>
            </a:r>
          </a:p>
          <a:p>
            <a:pPr lvl="1">
              <a:buFont typeface="Wingdings" panose="05000000000000000000" pitchFamily="2" charset="2"/>
              <a:buChar char="§"/>
            </a:pPr>
            <a:r>
              <a:rPr lang="he-IL" sz="1400" dirty="0"/>
              <a:t>קביעת פגישה</a:t>
            </a:r>
          </a:p>
          <a:p>
            <a:pPr lvl="1">
              <a:buFont typeface="Wingdings" panose="05000000000000000000" pitchFamily="2" charset="2"/>
              <a:buChar char="§"/>
            </a:pPr>
            <a:r>
              <a:rPr lang="he-IL" sz="1400" dirty="0"/>
              <a:t>חידוש מנוי</a:t>
            </a:r>
          </a:p>
          <a:p>
            <a:pPr lvl="1">
              <a:buFont typeface="Wingdings" panose="05000000000000000000" pitchFamily="2" charset="2"/>
              <a:buChar char="§"/>
            </a:pPr>
            <a:r>
              <a:rPr lang="he-IL" sz="1400" dirty="0"/>
              <a:t>הוספת מידע (מדריכים ומכשירים)</a:t>
            </a:r>
          </a:p>
          <a:p>
            <a:pPr>
              <a:buFont typeface="Wingdings" panose="05000000000000000000" pitchFamily="2" charset="2"/>
              <a:buChar char="v"/>
            </a:pPr>
            <a:r>
              <a:rPr lang="he-IL" sz="1400" dirty="0"/>
              <a:t> שימוש ב</a:t>
            </a:r>
            <a:r>
              <a:rPr lang="en-US" sz="1400" dirty="0"/>
              <a:t>DB</a:t>
            </a:r>
            <a:r>
              <a:rPr lang="he-IL" sz="1400" dirty="0"/>
              <a:t> מסוג </a:t>
            </a:r>
            <a:r>
              <a:rPr lang="en-US" sz="1400" dirty="0"/>
              <a:t>FIREBASE</a:t>
            </a:r>
            <a:endParaRPr lang="he-IL" sz="1400" dirty="0"/>
          </a:p>
          <a:p>
            <a:pPr>
              <a:buFont typeface="Wingdings" panose="05000000000000000000" pitchFamily="2" charset="2"/>
              <a:buChar char="v"/>
            </a:pPr>
            <a:r>
              <a:rPr lang="he-IL" sz="1400" dirty="0"/>
              <a:t> 3 משתמשים שהשימושיות שלהם במערכת שונה</a:t>
            </a:r>
          </a:p>
          <a:p>
            <a:pPr lvl="1">
              <a:buFont typeface="Wingdings" panose="05000000000000000000" pitchFamily="2" charset="2"/>
              <a:buChar char="§"/>
            </a:pPr>
            <a:r>
              <a:rPr lang="he-IL" sz="1400" dirty="0"/>
              <a:t>אורח – יכול בעיקר להסתכל בתוכן</a:t>
            </a:r>
          </a:p>
          <a:p>
            <a:pPr lvl="1">
              <a:buFont typeface="Wingdings" panose="05000000000000000000" pitchFamily="2" charset="2"/>
              <a:buChar char="§"/>
            </a:pPr>
            <a:r>
              <a:rPr lang="he-IL" sz="1400" dirty="0"/>
              <a:t>משתמש – בנוסף יכול לעשות מנוי, אם המנוי בתוקף אז יכול לקבוע פגישות עם מדריכים.</a:t>
            </a:r>
          </a:p>
          <a:p>
            <a:pPr lvl="1">
              <a:buFont typeface="Wingdings" panose="05000000000000000000" pitchFamily="2" charset="2"/>
              <a:buChar char="§"/>
            </a:pPr>
            <a:r>
              <a:rPr lang="he-IL" sz="1400" dirty="0"/>
              <a:t>מנהל – יכול להוסיף מידע למערכת (גישה למערכת ניהול)</a:t>
            </a:r>
          </a:p>
          <a:p>
            <a:pPr>
              <a:buFont typeface="Wingdings" panose="05000000000000000000" pitchFamily="2" charset="2"/>
              <a:buChar char="v"/>
            </a:pPr>
            <a:r>
              <a:rPr lang="he-IL" sz="1400" dirty="0"/>
              <a:t> שימוש ב3 </a:t>
            </a:r>
            <a:r>
              <a:rPr lang="he-IL" sz="1400" dirty="0" err="1"/>
              <a:t>פיטצ'רים</a:t>
            </a:r>
            <a:r>
              <a:rPr lang="he-IL" sz="1400" dirty="0"/>
              <a:t>:</a:t>
            </a:r>
          </a:p>
          <a:p>
            <a:pPr lvl="1">
              <a:buFont typeface="Wingdings" panose="05000000000000000000" pitchFamily="2" charset="2"/>
              <a:buChar char="§"/>
            </a:pPr>
            <a:r>
              <a:rPr lang="he-IL" sz="1400" dirty="0"/>
              <a:t>תפריט ראשי</a:t>
            </a:r>
          </a:p>
          <a:p>
            <a:pPr lvl="1">
              <a:buFont typeface="Wingdings" panose="05000000000000000000" pitchFamily="2" charset="2"/>
              <a:buChar char="§"/>
            </a:pPr>
            <a:r>
              <a:rPr lang="he-IL" sz="1400" dirty="0" err="1"/>
              <a:t>נוטיפיקציה</a:t>
            </a:r>
            <a:r>
              <a:rPr lang="he-IL" sz="1400" dirty="0"/>
              <a:t> לאחר קביעת מפגש</a:t>
            </a:r>
          </a:p>
          <a:p>
            <a:pPr lvl="1">
              <a:buFont typeface="Wingdings" panose="05000000000000000000" pitchFamily="2" charset="2"/>
              <a:buChar char="§"/>
            </a:pPr>
            <a:r>
              <a:rPr lang="he-IL" sz="1400" dirty="0"/>
              <a:t>מעבר לרכיב אחר כדי לקבל מידע על מכשיר (דפדפן)</a:t>
            </a:r>
          </a:p>
          <a:p>
            <a:pPr>
              <a:buFont typeface="Wingdings" panose="05000000000000000000" pitchFamily="2" charset="2"/>
              <a:buChar char="v"/>
            </a:pPr>
            <a:endParaRPr lang="he-IL" sz="1400" dirty="0"/>
          </a:p>
        </p:txBody>
      </p:sp>
    </p:spTree>
    <p:extLst>
      <p:ext uri="{BB962C8B-B14F-4D97-AF65-F5344CB8AC3E}">
        <p14:creationId xmlns:p14="http://schemas.microsoft.com/office/powerpoint/2010/main" val="1806484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3">
            <a:extLst>
              <a:ext uri="{FF2B5EF4-FFF2-40B4-BE49-F238E27FC236}">
                <a16:creationId xmlns:a16="http://schemas.microsoft.com/office/drawing/2014/main" id="{8F6545F3-43D0-42B4-BB47-8B96B4CD9C60}"/>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ctr"/>
            <a:r>
              <a:rPr lang="en-US" sz="8000" dirty="0" err="1">
                <a:solidFill>
                  <a:schemeClr val="tx1">
                    <a:lumMod val="85000"/>
                    <a:lumOff val="15000"/>
                  </a:schemeClr>
                </a:solidFill>
              </a:rPr>
              <a:t>דוגמאות</a:t>
            </a:r>
            <a:r>
              <a:rPr lang="en-US" sz="8000" dirty="0">
                <a:solidFill>
                  <a:schemeClr val="tx1">
                    <a:lumMod val="85000"/>
                    <a:lumOff val="15000"/>
                  </a:schemeClr>
                </a:solidFill>
              </a:rPr>
              <a:t> </a:t>
            </a:r>
            <a:r>
              <a:rPr lang="en-US" sz="8000" dirty="0" err="1">
                <a:solidFill>
                  <a:schemeClr val="tx1">
                    <a:lumMod val="85000"/>
                    <a:lumOff val="15000"/>
                  </a:schemeClr>
                </a:solidFill>
              </a:rPr>
              <a:t>שימוש</a:t>
            </a:r>
            <a:r>
              <a:rPr lang="en-US" sz="8000" dirty="0">
                <a:solidFill>
                  <a:schemeClr val="tx1">
                    <a:lumMod val="85000"/>
                    <a:lumOff val="15000"/>
                  </a:schemeClr>
                </a:solidFill>
              </a:rPr>
              <a:t> </a:t>
            </a:r>
            <a:br>
              <a:rPr lang="en-US" sz="8000" dirty="0">
                <a:solidFill>
                  <a:schemeClr val="tx1">
                    <a:lumMod val="85000"/>
                    <a:lumOff val="15000"/>
                  </a:schemeClr>
                </a:solidFill>
              </a:rPr>
            </a:br>
            <a:r>
              <a:rPr lang="en-US" sz="8000" dirty="0" err="1">
                <a:solidFill>
                  <a:schemeClr val="tx1">
                    <a:lumMod val="85000"/>
                    <a:lumOff val="15000"/>
                  </a:schemeClr>
                </a:solidFill>
              </a:rPr>
              <a:t>במערכת</a:t>
            </a:r>
            <a:endParaRPr lang="en-US" sz="8000" dirty="0">
              <a:solidFill>
                <a:schemeClr val="tx1">
                  <a:lumMod val="85000"/>
                  <a:lumOff val="15000"/>
                </a:schemeClr>
              </a:solidFill>
            </a:endParaRPr>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463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17AA-6FA0-43AB-BB97-D579C0C43E33}"/>
              </a:ext>
            </a:extLst>
          </p:cNvPr>
          <p:cNvSpPr>
            <a:spLocks noGrp="1"/>
          </p:cNvSpPr>
          <p:nvPr>
            <p:ph type="title"/>
          </p:nvPr>
        </p:nvSpPr>
        <p:spPr>
          <a:xfrm>
            <a:off x="870204" y="606564"/>
            <a:ext cx="10451592" cy="1325563"/>
          </a:xfrm>
        </p:spPr>
        <p:txBody>
          <a:bodyPr anchor="ctr">
            <a:normAutofit/>
          </a:bodyPr>
          <a:lstStyle/>
          <a:p>
            <a:pPr algn="ctr" rtl="1"/>
            <a:r>
              <a:rPr lang="he-IL" dirty="0"/>
              <a:t>התחברות והרשמה למערכת</a:t>
            </a:r>
            <a:endParaRPr lang="en-US" dirty="0"/>
          </a:p>
        </p:txBody>
      </p:sp>
      <p:pic>
        <p:nvPicPr>
          <p:cNvPr id="34" name="Content Placeholder 33" descr="A screenshot of a cell phone&#10;&#10;Description automatically generated">
            <a:extLst>
              <a:ext uri="{FF2B5EF4-FFF2-40B4-BE49-F238E27FC236}">
                <a16:creationId xmlns:a16="http://schemas.microsoft.com/office/drawing/2014/main" id="{7001CD10-6F4B-4886-AB48-F3B70C3DA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450" y="2425700"/>
            <a:ext cx="1608138" cy="3535363"/>
          </a:xfrm>
        </p:spPr>
      </p:pic>
      <p:pic>
        <p:nvPicPr>
          <p:cNvPr id="38" name="Picture 37" descr="A screenshot of a cell phone&#10;&#10;Description automatically generated">
            <a:extLst>
              <a:ext uri="{FF2B5EF4-FFF2-40B4-BE49-F238E27FC236}">
                <a16:creationId xmlns:a16="http://schemas.microsoft.com/office/drawing/2014/main" id="{53CD4AA2-7B44-4B06-96DA-5897FCF24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2425700"/>
            <a:ext cx="1608138" cy="3535363"/>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313D8641-4ED0-4F58-9B92-A3448C512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0" y="2425700"/>
            <a:ext cx="1608138" cy="3535363"/>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81174951-B70D-428A-B89E-1DD6610E2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688" y="2425700"/>
            <a:ext cx="1608138" cy="3535363"/>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F271E0E6-6A1D-46F3-A7A1-1397DF9AF8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7963" y="2425700"/>
            <a:ext cx="1608138" cy="3535363"/>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0889A300-004A-4BDC-8167-7F73A491E5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0238" y="2425700"/>
            <a:ext cx="1608138" cy="3535363"/>
          </a:xfrm>
          <a:prstGeom prst="rect">
            <a:avLst/>
          </a:prstGeom>
        </p:spPr>
      </p:pic>
    </p:spTree>
    <p:extLst>
      <p:ext uri="{BB962C8B-B14F-4D97-AF65-F5344CB8AC3E}">
        <p14:creationId xmlns:p14="http://schemas.microsoft.com/office/powerpoint/2010/main" val="313595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6E47-BE20-4C3F-939A-F172D4A932A3}"/>
              </a:ext>
            </a:extLst>
          </p:cNvPr>
          <p:cNvSpPr>
            <a:spLocks noGrp="1"/>
          </p:cNvSpPr>
          <p:nvPr>
            <p:ph type="title"/>
          </p:nvPr>
        </p:nvSpPr>
        <p:spPr>
          <a:xfrm>
            <a:off x="2103120" y="557231"/>
            <a:ext cx="7985759" cy="868823"/>
          </a:xfrm>
        </p:spPr>
        <p:txBody>
          <a:bodyPr vert="horz" lIns="91440" tIns="45720" rIns="91440" bIns="45720" rtlCol="0" anchor="ctr">
            <a:normAutofit/>
          </a:bodyPr>
          <a:lstStyle/>
          <a:p>
            <a:pPr algn="ctr"/>
            <a:r>
              <a:rPr lang="he-IL" sz="5400" dirty="0"/>
              <a:t>הוספת מדריך</a:t>
            </a:r>
            <a:endParaRPr lang="en-US" sz="5400" dirty="0"/>
          </a:p>
        </p:txBody>
      </p:sp>
      <p:pic>
        <p:nvPicPr>
          <p:cNvPr id="9" name="Picture 8" descr="A screenshot of a cell phone&#10;&#10;Description automatically generated">
            <a:extLst>
              <a:ext uri="{FF2B5EF4-FFF2-40B4-BE49-F238E27FC236}">
                <a16:creationId xmlns:a16="http://schemas.microsoft.com/office/drawing/2014/main" id="{E06F55B6-7E1B-418B-ABBF-6F88D095C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45" y="2139484"/>
            <a:ext cx="1966325" cy="409651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29948F6-98EC-4968-AE5D-D5AD61D6B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557" y="2139484"/>
            <a:ext cx="1966325" cy="409651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0C078E5-34B5-443B-9E9E-15E6D0241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069" y="2139484"/>
            <a:ext cx="1966325" cy="409651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5931B0B-2C3B-40D2-B841-A1A07A4D5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1581" y="2139484"/>
            <a:ext cx="1966325" cy="4096512"/>
          </a:xfrm>
          <a:prstGeom prst="rect">
            <a:avLst/>
          </a:prstGeom>
        </p:spPr>
      </p:pic>
    </p:spTree>
    <p:extLst>
      <p:ext uri="{BB962C8B-B14F-4D97-AF65-F5344CB8AC3E}">
        <p14:creationId xmlns:p14="http://schemas.microsoft.com/office/powerpoint/2010/main" val="396529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858B-C75D-435D-B55F-7E3BBE37DE5F}"/>
              </a:ext>
            </a:extLst>
          </p:cNvPr>
          <p:cNvSpPr>
            <a:spLocks noGrp="1"/>
          </p:cNvSpPr>
          <p:nvPr>
            <p:ph type="title"/>
          </p:nvPr>
        </p:nvSpPr>
        <p:spPr>
          <a:xfrm>
            <a:off x="838200" y="291782"/>
            <a:ext cx="10515600" cy="822326"/>
          </a:xfrm>
        </p:spPr>
        <p:txBody>
          <a:bodyPr vert="horz" lIns="91440" tIns="45720" rIns="91440" bIns="45720" rtlCol="0" anchor="ctr">
            <a:normAutofit/>
          </a:bodyPr>
          <a:lstStyle/>
          <a:p>
            <a:pPr algn="ctr" rtl="0"/>
            <a:r>
              <a:rPr lang="en-US" sz="5400" dirty="0" err="1"/>
              <a:t>קניה</a:t>
            </a:r>
            <a:r>
              <a:rPr lang="en-US" sz="5400" dirty="0"/>
              <a:t> </a:t>
            </a:r>
            <a:r>
              <a:rPr lang="en-US" sz="5400" dirty="0" err="1"/>
              <a:t>וחידוש</a:t>
            </a:r>
            <a:r>
              <a:rPr lang="en-US" sz="5400" dirty="0"/>
              <a:t> </a:t>
            </a:r>
            <a:r>
              <a:rPr lang="en-US" sz="5400" dirty="0" err="1"/>
              <a:t>מנוי</a:t>
            </a:r>
            <a:endParaRPr lang="en-US" sz="5400" dirty="0"/>
          </a:p>
        </p:txBody>
      </p:sp>
      <p:pic>
        <p:nvPicPr>
          <p:cNvPr id="5" name="מציין מיקום תוכן 4" descr="תמונה שמכילה צילום מסך&#10;&#10;התיאור נוצר באופן אוטומטי">
            <a:extLst>
              <a:ext uri="{FF2B5EF4-FFF2-40B4-BE49-F238E27FC236}">
                <a16:creationId xmlns:a16="http://schemas.microsoft.com/office/drawing/2014/main" id="{30ED1875-4913-4DED-BB3A-5143FD7A31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050" y="1110298"/>
            <a:ext cx="2465388" cy="5230813"/>
          </a:xfrm>
          <a:prstGeom prst="rect">
            <a:avLst/>
          </a:prstGeom>
        </p:spPr>
      </p:pic>
      <p:pic>
        <p:nvPicPr>
          <p:cNvPr id="11" name="תמונה 10" descr="תמונה שמכילה צילום מסך&#10;&#10;התיאור נוצר באופן אוטומטי">
            <a:extLst>
              <a:ext uri="{FF2B5EF4-FFF2-40B4-BE49-F238E27FC236}">
                <a16:creationId xmlns:a16="http://schemas.microsoft.com/office/drawing/2014/main" id="{C32FD41E-C19A-4D6F-952F-2C2028DC7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1148398"/>
            <a:ext cx="2466975" cy="5230813"/>
          </a:xfrm>
          <a:prstGeom prst="rect">
            <a:avLst/>
          </a:prstGeom>
        </p:spPr>
      </p:pic>
      <p:pic>
        <p:nvPicPr>
          <p:cNvPr id="9" name="תמונה 8">
            <a:extLst>
              <a:ext uri="{FF2B5EF4-FFF2-40B4-BE49-F238E27FC236}">
                <a16:creationId xmlns:a16="http://schemas.microsoft.com/office/drawing/2014/main" id="{3E715CC3-8FB6-4737-9725-0AAAA674DA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688" y="1148398"/>
            <a:ext cx="2466975" cy="5230813"/>
          </a:xfrm>
          <a:prstGeom prst="rect">
            <a:avLst/>
          </a:prstGeom>
        </p:spPr>
      </p:pic>
      <p:pic>
        <p:nvPicPr>
          <p:cNvPr id="7" name="תמונה 6" descr="תמונה שמכילה צילום מסך&#10;&#10;התיאור נוצר באופן אוטומטי">
            <a:extLst>
              <a:ext uri="{FF2B5EF4-FFF2-40B4-BE49-F238E27FC236}">
                <a16:creationId xmlns:a16="http://schemas.microsoft.com/office/drawing/2014/main" id="{7C25B885-154C-4B06-9975-434939D58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4575" y="1125538"/>
            <a:ext cx="2468563" cy="5230813"/>
          </a:xfrm>
          <a:prstGeom prst="rect">
            <a:avLst/>
          </a:prstGeom>
        </p:spPr>
      </p:pic>
    </p:spTree>
    <p:extLst>
      <p:ext uri="{BB962C8B-B14F-4D97-AF65-F5344CB8AC3E}">
        <p14:creationId xmlns:p14="http://schemas.microsoft.com/office/powerpoint/2010/main" val="163978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D4DD-5E90-4ABC-A62A-100456B56E01}"/>
              </a:ext>
            </a:extLst>
          </p:cNvPr>
          <p:cNvSpPr>
            <a:spLocks noGrp="1"/>
          </p:cNvSpPr>
          <p:nvPr>
            <p:ph type="title"/>
          </p:nvPr>
        </p:nvSpPr>
        <p:spPr>
          <a:xfrm>
            <a:off x="870204" y="606564"/>
            <a:ext cx="10451592" cy="1325563"/>
          </a:xfrm>
        </p:spPr>
        <p:txBody>
          <a:bodyPr vert="horz" lIns="91440" tIns="45720" rIns="91440" bIns="45720" rtlCol="0" anchor="ctr">
            <a:normAutofit/>
          </a:bodyPr>
          <a:lstStyle/>
          <a:p>
            <a:pPr algn="ctr" rtl="0"/>
            <a:r>
              <a:rPr lang="en-US" kern="1200" dirty="0" err="1">
                <a:solidFill>
                  <a:schemeClr val="tx1"/>
                </a:solidFill>
                <a:latin typeface="+mj-lt"/>
                <a:ea typeface="+mj-ea"/>
                <a:cs typeface="+mj-cs"/>
              </a:rPr>
              <a:t>קביעת</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פגישה</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עם</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מדריך</a:t>
            </a:r>
            <a:endParaRPr lang="en-US" kern="1200" dirty="0">
              <a:solidFill>
                <a:schemeClr val="tx1"/>
              </a:solidFill>
              <a:latin typeface="+mj-lt"/>
              <a:ea typeface="+mj-ea"/>
              <a:cs typeface="+mj-cs"/>
            </a:endParaRPr>
          </a:p>
        </p:txBody>
      </p:sp>
      <p:pic>
        <p:nvPicPr>
          <p:cNvPr id="82" name="תמונה 81" descr="תמונה שמכילה צילום מסך&#10;&#10;התיאור נוצר באופן אוטומטי">
            <a:extLst>
              <a:ext uri="{FF2B5EF4-FFF2-40B4-BE49-F238E27FC236}">
                <a16:creationId xmlns:a16="http://schemas.microsoft.com/office/drawing/2014/main" id="{AB99367D-C1B8-4385-94FE-770D69267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2425700"/>
            <a:ext cx="1608138" cy="3535363"/>
          </a:xfrm>
          <a:prstGeom prst="rect">
            <a:avLst/>
          </a:prstGeom>
        </p:spPr>
      </p:pic>
      <p:pic>
        <p:nvPicPr>
          <p:cNvPr id="84" name="תמונה 83" descr="תמונה שמכילה צילום מסך&#10;&#10;התיאור נוצר באופן אוטומטי">
            <a:extLst>
              <a:ext uri="{FF2B5EF4-FFF2-40B4-BE49-F238E27FC236}">
                <a16:creationId xmlns:a16="http://schemas.microsoft.com/office/drawing/2014/main" id="{EDBE7183-74D2-470E-8457-3D395C32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725" y="2425700"/>
            <a:ext cx="1608138" cy="3535363"/>
          </a:xfrm>
          <a:prstGeom prst="rect">
            <a:avLst/>
          </a:prstGeom>
        </p:spPr>
      </p:pic>
      <p:pic>
        <p:nvPicPr>
          <p:cNvPr id="86" name="תמונה 85" descr="תמונה שמכילה צילום מסך&#10;&#10;התיאור נוצר באופן אוטומטי">
            <a:extLst>
              <a:ext uri="{FF2B5EF4-FFF2-40B4-BE49-F238E27FC236}">
                <a16:creationId xmlns:a16="http://schemas.microsoft.com/office/drawing/2014/main" id="{2269275B-75A7-45B3-AABB-F8D780048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0" y="2425700"/>
            <a:ext cx="1608138" cy="3535363"/>
          </a:xfrm>
          <a:prstGeom prst="rect">
            <a:avLst/>
          </a:prstGeom>
        </p:spPr>
      </p:pic>
      <p:pic>
        <p:nvPicPr>
          <p:cNvPr id="88" name="תמונה 87" descr="תמונה שמכילה צילום מסך&#10;&#10;התיאור נוצר באופן אוטומטי">
            <a:extLst>
              <a:ext uri="{FF2B5EF4-FFF2-40B4-BE49-F238E27FC236}">
                <a16:creationId xmlns:a16="http://schemas.microsoft.com/office/drawing/2014/main" id="{A6B701CE-5B9E-47F4-9C3B-82EA83769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688" y="2425700"/>
            <a:ext cx="1608138" cy="3535363"/>
          </a:xfrm>
          <a:prstGeom prst="rect">
            <a:avLst/>
          </a:prstGeom>
        </p:spPr>
      </p:pic>
      <p:pic>
        <p:nvPicPr>
          <p:cNvPr id="90" name="תמונה 89" descr="תמונה שמכילה צילום מסך, מחשב&#10;&#10;התיאור נוצר באופן אוטומטי">
            <a:extLst>
              <a:ext uri="{FF2B5EF4-FFF2-40B4-BE49-F238E27FC236}">
                <a16:creationId xmlns:a16="http://schemas.microsoft.com/office/drawing/2014/main" id="{7B83D79D-D072-47F2-9D78-53E2DA7A8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7963" y="2425700"/>
            <a:ext cx="1608138" cy="3535363"/>
          </a:xfrm>
          <a:prstGeom prst="rect">
            <a:avLst/>
          </a:prstGeom>
        </p:spPr>
      </p:pic>
      <p:pic>
        <p:nvPicPr>
          <p:cNvPr id="92" name="תמונה 91" descr="תמונה שמכילה צילום מסך&#10;&#10;התיאור נוצר באופן אוטומטי">
            <a:extLst>
              <a:ext uri="{FF2B5EF4-FFF2-40B4-BE49-F238E27FC236}">
                <a16:creationId xmlns:a16="http://schemas.microsoft.com/office/drawing/2014/main" id="{F0080E69-83E0-4E05-AD18-97D511A884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0238" y="2425700"/>
            <a:ext cx="1608138" cy="3535363"/>
          </a:xfrm>
          <a:prstGeom prst="rect">
            <a:avLst/>
          </a:prstGeom>
        </p:spPr>
      </p:pic>
    </p:spTree>
    <p:extLst>
      <p:ext uri="{BB962C8B-B14F-4D97-AF65-F5344CB8AC3E}">
        <p14:creationId xmlns:p14="http://schemas.microsoft.com/office/powerpoint/2010/main" val="128811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7459-B96A-488B-B105-B3AFE08A4A3E}"/>
              </a:ext>
            </a:extLst>
          </p:cNvPr>
          <p:cNvSpPr>
            <a:spLocks noGrp="1"/>
          </p:cNvSpPr>
          <p:nvPr>
            <p:ph type="title"/>
          </p:nvPr>
        </p:nvSpPr>
        <p:spPr>
          <a:xfrm>
            <a:off x="838200" y="158356"/>
            <a:ext cx="10515600" cy="1325563"/>
          </a:xfrm>
        </p:spPr>
        <p:txBody>
          <a:bodyPr/>
          <a:lstStyle/>
          <a:p>
            <a:pPr algn="ctr" rtl="1"/>
            <a:r>
              <a:rPr lang="he-IL" dirty="0"/>
              <a:t>צפייה במכשירים קיימים</a:t>
            </a:r>
            <a:endParaRPr lang="en-US" dirty="0"/>
          </a:p>
        </p:txBody>
      </p:sp>
      <p:pic>
        <p:nvPicPr>
          <p:cNvPr id="85" name="מציין מיקום תוכן 84" descr="תמונה שמכילה צילום מסך&#10;&#10;התיאור נוצר באופן אוטומטי">
            <a:extLst>
              <a:ext uri="{FF2B5EF4-FFF2-40B4-BE49-F238E27FC236}">
                <a16:creationId xmlns:a16="http://schemas.microsoft.com/office/drawing/2014/main" id="{D19A1BDF-807F-413F-B233-0DC7F831FA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066" y="1772760"/>
            <a:ext cx="2256247" cy="4692159"/>
          </a:xfrm>
        </p:spPr>
      </p:pic>
      <p:pic>
        <p:nvPicPr>
          <p:cNvPr id="87" name="תמונה 86" descr="תמונה שמכילה צילום מסך&#10;&#10;התיאור נוצר באופן אוטומטי">
            <a:extLst>
              <a:ext uri="{FF2B5EF4-FFF2-40B4-BE49-F238E27FC236}">
                <a16:creationId xmlns:a16="http://schemas.microsoft.com/office/drawing/2014/main" id="{91F5779A-9BD3-4D7D-970F-2D0870FBA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492" y="1749807"/>
            <a:ext cx="2274901" cy="4730946"/>
          </a:xfrm>
          <a:prstGeom prst="rect">
            <a:avLst/>
          </a:prstGeom>
        </p:spPr>
      </p:pic>
      <p:pic>
        <p:nvPicPr>
          <p:cNvPr id="89" name="תמונה 88" descr="תמונה שמכילה צילום מסך&#10;&#10;התיאור נוצר באופן אוטומטי">
            <a:extLst>
              <a:ext uri="{FF2B5EF4-FFF2-40B4-BE49-F238E27FC236}">
                <a16:creationId xmlns:a16="http://schemas.microsoft.com/office/drawing/2014/main" id="{EECC3350-5B65-4944-8EB9-EAABAB735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560" y="1763704"/>
            <a:ext cx="2252377" cy="4684105"/>
          </a:xfrm>
          <a:prstGeom prst="rect">
            <a:avLst/>
          </a:prstGeom>
        </p:spPr>
      </p:pic>
    </p:spTree>
    <p:extLst>
      <p:ext uri="{BB962C8B-B14F-4D97-AF65-F5344CB8AC3E}">
        <p14:creationId xmlns:p14="http://schemas.microsoft.com/office/powerpoint/2010/main" val="175394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40E65C8-44D7-476B-AC44-85BE3257C364}"/>
              </a:ext>
            </a:extLst>
          </p:cNvPr>
          <p:cNvGraphicFramePr>
            <a:graphicFrameLocks noGrp="1"/>
          </p:cNvGraphicFramePr>
          <p:nvPr>
            <p:extLst>
              <p:ext uri="{D42A27DB-BD31-4B8C-83A1-F6EECF244321}">
                <p14:modId xmlns:p14="http://schemas.microsoft.com/office/powerpoint/2010/main" val="1819294241"/>
              </p:ext>
            </p:extLst>
          </p:nvPr>
        </p:nvGraphicFramePr>
        <p:xfrm>
          <a:off x="409574" y="214421"/>
          <a:ext cx="6080760" cy="1114808"/>
        </p:xfrm>
        <a:graphic>
          <a:graphicData uri="http://schemas.openxmlformats.org/drawingml/2006/table">
            <a:tbl>
              <a:tblPr firstRow="1" firstCol="1" bandRow="1">
                <a:tableStyleId>{5C22544A-7EE6-4342-B048-85BDC9FD1C3A}</a:tableStyleId>
              </a:tblPr>
              <a:tblGrid>
                <a:gridCol w="2026920">
                  <a:extLst>
                    <a:ext uri="{9D8B030D-6E8A-4147-A177-3AD203B41FA5}">
                      <a16:colId xmlns:a16="http://schemas.microsoft.com/office/drawing/2014/main" val="40926759"/>
                    </a:ext>
                  </a:extLst>
                </a:gridCol>
                <a:gridCol w="2026920">
                  <a:extLst>
                    <a:ext uri="{9D8B030D-6E8A-4147-A177-3AD203B41FA5}">
                      <a16:colId xmlns:a16="http://schemas.microsoft.com/office/drawing/2014/main" val="366659124"/>
                    </a:ext>
                  </a:extLst>
                </a:gridCol>
                <a:gridCol w="2026920">
                  <a:extLst>
                    <a:ext uri="{9D8B030D-6E8A-4147-A177-3AD203B41FA5}">
                      <a16:colId xmlns:a16="http://schemas.microsoft.com/office/drawing/2014/main" val="670880479"/>
                    </a:ext>
                  </a:extLst>
                </a:gridCol>
              </a:tblGrid>
              <a:tr h="0">
                <a:tc>
                  <a:txBody>
                    <a:bodyPr/>
                    <a:lstStyle/>
                    <a:p>
                      <a:pPr marL="0" marR="0" algn="r">
                        <a:lnSpc>
                          <a:spcPct val="107000"/>
                        </a:lnSpc>
                        <a:spcBef>
                          <a:spcPts val="0"/>
                        </a:spcBef>
                        <a:spcAft>
                          <a:spcPts val="0"/>
                        </a:spcAft>
                      </a:pPr>
                      <a:r>
                        <a:rPr lang="he-IL" sz="1800">
                          <a:effectLst/>
                        </a:rPr>
                        <a:t>תז</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שם</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תפקיד</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54126547"/>
                  </a:ext>
                </a:extLst>
              </a:tr>
              <a:tr h="0">
                <a:tc>
                  <a:txBody>
                    <a:bodyPr/>
                    <a:lstStyle/>
                    <a:p>
                      <a:pPr marL="0" marR="0" algn="r" rtl="1">
                        <a:lnSpc>
                          <a:spcPct val="107000"/>
                        </a:lnSpc>
                        <a:spcBef>
                          <a:spcPts val="0"/>
                        </a:spcBef>
                        <a:spcAft>
                          <a:spcPts val="0"/>
                        </a:spcAft>
                      </a:pPr>
                      <a:r>
                        <a:rPr lang="he-IL" sz="1800">
                          <a:effectLst/>
                        </a:rPr>
                        <a:t>323230102</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dirty="0">
                          <a:effectLst/>
                        </a:rPr>
                        <a:t>איגור קרול</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ראש צוות</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51860511"/>
                  </a:ext>
                </a:extLst>
              </a:tr>
              <a:tr h="0">
                <a:tc>
                  <a:txBody>
                    <a:bodyPr/>
                    <a:lstStyle/>
                    <a:p>
                      <a:pPr marL="0" marR="0" algn="r" rtl="1">
                        <a:lnSpc>
                          <a:spcPct val="107000"/>
                        </a:lnSpc>
                        <a:spcBef>
                          <a:spcPts val="0"/>
                        </a:spcBef>
                        <a:spcAft>
                          <a:spcPts val="0"/>
                        </a:spcAft>
                      </a:pPr>
                      <a:r>
                        <a:rPr lang="he-IL" sz="1800" dirty="0">
                          <a:effectLst/>
                        </a:rPr>
                        <a:t>206262123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אלכס צ'אגן</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חבר</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5806821"/>
                  </a:ext>
                </a:extLst>
              </a:tr>
              <a:tr h="0">
                <a:tc>
                  <a:txBody>
                    <a:bodyPr/>
                    <a:lstStyle/>
                    <a:p>
                      <a:pPr marL="0" marR="0" algn="r" rtl="1">
                        <a:lnSpc>
                          <a:spcPct val="107000"/>
                        </a:lnSpc>
                        <a:spcBef>
                          <a:spcPts val="0"/>
                        </a:spcBef>
                        <a:spcAft>
                          <a:spcPts val="0"/>
                        </a:spcAft>
                      </a:pPr>
                      <a:r>
                        <a:rPr lang="he-IL" sz="1800">
                          <a:effectLst/>
                        </a:rPr>
                        <a:t>205356801</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a:effectLst/>
                        </a:rPr>
                        <a:t>דניס שפירא</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r">
                        <a:lnSpc>
                          <a:spcPct val="107000"/>
                        </a:lnSpc>
                        <a:spcBef>
                          <a:spcPts val="0"/>
                        </a:spcBef>
                        <a:spcAft>
                          <a:spcPts val="0"/>
                        </a:spcAft>
                      </a:pPr>
                      <a:r>
                        <a:rPr lang="he-IL" sz="1800" dirty="0">
                          <a:effectLst/>
                        </a:rPr>
                        <a:t>חבר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14134720"/>
                  </a:ext>
                </a:extLst>
              </a:tr>
            </a:tbl>
          </a:graphicData>
        </a:graphic>
      </p:graphicFrame>
      <p:sp>
        <p:nvSpPr>
          <p:cNvPr id="9" name="Rectangle 5">
            <a:extLst>
              <a:ext uri="{FF2B5EF4-FFF2-40B4-BE49-F238E27FC236}">
                <a16:creationId xmlns:a16="http://schemas.microsoft.com/office/drawing/2014/main" id="{483CB257-3E00-415C-BA78-C4862D7B73EB}"/>
              </a:ext>
            </a:extLst>
          </p:cNvPr>
          <p:cNvSpPr>
            <a:spLocks noChangeArrowheads="1"/>
          </p:cNvSpPr>
          <p:nvPr/>
        </p:nvSpPr>
        <p:spPr bwMode="auto">
          <a:xfrm>
            <a:off x="1033724" y="1231483"/>
            <a:ext cx="1091321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שם </a:t>
            </a:r>
            <a:r>
              <a:rPr kumimoji="0" lang="he-IL" altLang="en-US" sz="1600" b="1" i="0" u="sng"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הפרוייקט</a:t>
            </a: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sz="1600" b="1" i="0" u="sng"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GymApp</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מטרת פרויקט</a:t>
            </a:r>
            <a:r>
              <a:rPr kumimoji="0" lang="en-US"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לספק שירות נוח </a:t>
            </a:r>
            <a:r>
              <a:rPr kumimoji="0" lang="he-IL"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ללוקוחות</a:t>
            </a: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חדר כושר ומערכת ניהול אפקטיבית לעובדי המקום</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למי מיועדת האפליקציה</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ללקוחות המקום, לעובדי המקום ולאורחים שרוצים לקנות מנוי</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תיאור קצר על המערכת</a:t>
            </a:r>
            <a:r>
              <a:rPr kumimoji="0" lang="en-US"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r>
              <a:rPr kumimoji="0" lang="he-IL"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המעכרת</a:t>
            </a: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מאפשרת זיהוי בין 'אורח', 'חבר', </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מנהל', לכל אחד הרשאות משלו. המערכת מציגה מידע ייעודי לכל סוג משתמש. במערכת יהיה מידע נגיש של מדריכי המקום, קביעת פגישות, מתקנים, והמלצות בריאותיות. תהיה אפשרות התחברות בעזרת המייל במידת הצורך, קניית מנוי</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בעיות אפשרויות</a:t>
            </a:r>
            <a:r>
              <a:rPr kumimoji="0" lang="en-US" altLang="en-US" sz="1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אנשים נרשמים באותו זמן או עם אותו מייל, רכישת מנוי ללא תשלום, בעיות תקשורת בין מערכת ללקוח, החדשות לא מתעדכנות, קביעת פגישה למדריך באותו זמן, בעיית התחברות, בעיות עם הרשאות</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Rectangle 6">
            <a:extLst>
              <a:ext uri="{FF2B5EF4-FFF2-40B4-BE49-F238E27FC236}">
                <a16:creationId xmlns:a16="http://schemas.microsoft.com/office/drawing/2014/main" id="{04EC9030-5029-4B93-AC73-41B517F2D3B1}"/>
              </a:ext>
            </a:extLst>
          </p:cNvPr>
          <p:cNvSpPr>
            <a:spLocks noChangeArrowheads="1"/>
          </p:cNvSpPr>
          <p:nvPr/>
        </p:nvSpPr>
        <p:spPr bwMode="auto">
          <a:xfrm>
            <a:off x="3055938" y="809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343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3">
            <a:extLst>
              <a:ext uri="{FF2B5EF4-FFF2-40B4-BE49-F238E27FC236}">
                <a16:creationId xmlns:a16="http://schemas.microsoft.com/office/drawing/2014/main" id="{88B5AD9E-56B1-4D09-9A8F-F0DB585F762E}"/>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en-US" sz="8000" dirty="0" err="1">
                <a:solidFill>
                  <a:schemeClr val="tx1">
                    <a:lumMod val="85000"/>
                    <a:lumOff val="15000"/>
                  </a:schemeClr>
                </a:solidFill>
              </a:rPr>
              <a:t>פערים</a:t>
            </a:r>
            <a:endParaRPr lang="en-US" sz="8000" dirty="0">
              <a:solidFill>
                <a:schemeClr val="tx1">
                  <a:lumMod val="85000"/>
                  <a:lumOff val="15000"/>
                </a:schemeClr>
              </a:solidFill>
            </a:endParaRPr>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78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B02B-B75A-4AC3-A333-18F5BFA02B4B}"/>
              </a:ext>
            </a:extLst>
          </p:cNvPr>
          <p:cNvSpPr>
            <a:spLocks noGrp="1"/>
          </p:cNvSpPr>
          <p:nvPr>
            <p:ph type="title"/>
          </p:nvPr>
        </p:nvSpPr>
        <p:spPr>
          <a:xfrm>
            <a:off x="1097280" y="286603"/>
            <a:ext cx="10058400" cy="1450757"/>
          </a:xfrm>
        </p:spPr>
        <p:txBody>
          <a:bodyPr>
            <a:normAutofit/>
          </a:bodyPr>
          <a:lstStyle/>
          <a:p>
            <a:pPr algn="ctr" rtl="1"/>
            <a:r>
              <a:rPr lang="he-IL" dirty="0">
                <a:latin typeface="+mn-lt"/>
              </a:rPr>
              <a:t>פערים</a:t>
            </a:r>
            <a:endParaRPr lang="en-US" dirty="0">
              <a:latin typeface="+mn-lt"/>
            </a:endParaRPr>
          </a:p>
        </p:txBody>
      </p:sp>
      <p:sp>
        <p:nvSpPr>
          <p:cNvPr id="3" name="Content Placeholder 2">
            <a:extLst>
              <a:ext uri="{FF2B5EF4-FFF2-40B4-BE49-F238E27FC236}">
                <a16:creationId xmlns:a16="http://schemas.microsoft.com/office/drawing/2014/main" id="{EF14906B-BB1F-453F-809F-C0E9672F7B20}"/>
              </a:ext>
            </a:extLst>
          </p:cNvPr>
          <p:cNvSpPr>
            <a:spLocks noGrp="1"/>
          </p:cNvSpPr>
          <p:nvPr>
            <p:ph idx="1"/>
          </p:nvPr>
        </p:nvSpPr>
        <p:spPr>
          <a:xfrm>
            <a:off x="1097279" y="1845734"/>
            <a:ext cx="6454987" cy="4023360"/>
          </a:xfrm>
        </p:spPr>
        <p:txBody>
          <a:bodyPr>
            <a:normAutofit/>
          </a:bodyPr>
          <a:lstStyle/>
          <a:p>
            <a:pPr>
              <a:buFont typeface="Wingdings" panose="05000000000000000000" pitchFamily="2" charset="2"/>
              <a:buChar char="§"/>
            </a:pPr>
            <a:r>
              <a:rPr lang="he-IL" dirty="0"/>
              <a:t>מבזק חדשות בעמוד הראשי, היה בתכנון ולא בוצע</a:t>
            </a:r>
          </a:p>
          <a:p>
            <a:pPr>
              <a:buFont typeface="Wingdings" panose="05000000000000000000" pitchFamily="2" charset="2"/>
              <a:buChar char="§"/>
            </a:pPr>
            <a:r>
              <a:rPr lang="he-IL" dirty="0"/>
              <a:t>עריכת מידע, קיים רק אפשרות של הוספה באפליקציה.</a:t>
            </a:r>
          </a:p>
          <a:p>
            <a:pPr>
              <a:buFont typeface="Wingdings" panose="05000000000000000000" pitchFamily="2" charset="2"/>
              <a:buChar char="§"/>
            </a:pPr>
            <a:r>
              <a:rPr lang="he-IL" dirty="0"/>
              <a:t>הצגת מידע רלוונטי על המקום (מיקום), היה בתכנון אך לא בוצע.</a:t>
            </a:r>
          </a:p>
          <a:p>
            <a:pPr>
              <a:buFont typeface="Wingdings" panose="05000000000000000000" pitchFamily="2" charset="2"/>
              <a:buChar char="§"/>
            </a:pPr>
            <a:r>
              <a:rPr lang="he-IL" dirty="0"/>
              <a:t>אישור ע"י מדריך תורים שנקבעו, התורים מאושרים אוטומטית.</a:t>
            </a:r>
          </a:p>
          <a:p>
            <a:pPr>
              <a:buFont typeface="Wingdings" panose="05000000000000000000" pitchFamily="2" charset="2"/>
              <a:buChar char="§"/>
            </a:pPr>
            <a:r>
              <a:rPr lang="he-IL" dirty="0"/>
              <a:t>עצות בריאות לא פעיל.</a:t>
            </a:r>
          </a:p>
          <a:p>
            <a:pPr>
              <a:buFont typeface="Wingdings" panose="05000000000000000000" pitchFamily="2" charset="2"/>
              <a:buChar char="§"/>
            </a:pPr>
            <a:r>
              <a:rPr lang="he-IL" dirty="0"/>
              <a:t>לא קיימות הוספת תמונות (בפרופיל).</a:t>
            </a:r>
            <a:endParaRPr lang="en-US" dirty="0"/>
          </a:p>
        </p:txBody>
      </p:sp>
      <p:pic>
        <p:nvPicPr>
          <p:cNvPr id="7" name="Graphic 6">
            <a:extLst>
              <a:ext uri="{FF2B5EF4-FFF2-40B4-BE49-F238E27FC236}">
                <a16:creationId xmlns:a16="http://schemas.microsoft.com/office/drawing/2014/main" id="{1570D02F-62D3-4A37-981D-BB67701F4B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1649907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3">
            <a:extLst>
              <a:ext uri="{FF2B5EF4-FFF2-40B4-BE49-F238E27FC236}">
                <a16:creationId xmlns:a16="http://schemas.microsoft.com/office/drawing/2014/main" id="{A9D94D15-AD94-4009-BBA6-A839F230436F}"/>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en-US" sz="8000">
                <a:solidFill>
                  <a:schemeClr val="tx1">
                    <a:lumMod val="85000"/>
                    <a:lumOff val="15000"/>
                  </a:schemeClr>
                </a:solidFill>
              </a:rPr>
              <a:t>דוגמאות למסדי נתונים</a:t>
            </a:r>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11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תיבת טקסט 1">
            <a:extLst>
              <a:ext uri="{FF2B5EF4-FFF2-40B4-BE49-F238E27FC236}">
                <a16:creationId xmlns:a16="http://schemas.microsoft.com/office/drawing/2014/main" id="{EA6D733B-EF4D-407F-BBD7-9AE030B5BE10}"/>
              </a:ext>
            </a:extLst>
          </p:cNvPr>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000" spc="-50" dirty="0" err="1">
                <a:solidFill>
                  <a:schemeClr val="tx1">
                    <a:lumMod val="85000"/>
                    <a:lumOff val="15000"/>
                  </a:schemeClr>
                </a:solidFill>
                <a:latin typeface="+mj-lt"/>
                <a:ea typeface="+mj-ea"/>
                <a:cs typeface="+mj-cs"/>
              </a:rPr>
              <a:t>דוגמאות</a:t>
            </a:r>
            <a:r>
              <a:rPr lang="en-US" sz="6000" spc="-50" dirty="0">
                <a:solidFill>
                  <a:schemeClr val="tx1">
                    <a:lumMod val="85000"/>
                    <a:lumOff val="15000"/>
                  </a:schemeClr>
                </a:solidFill>
                <a:latin typeface="+mj-lt"/>
                <a:ea typeface="+mj-ea"/>
                <a:cs typeface="+mj-cs"/>
              </a:rPr>
              <a:t> </a:t>
            </a:r>
            <a:r>
              <a:rPr lang="en-US" sz="6000" spc="-50" dirty="0" err="1">
                <a:solidFill>
                  <a:schemeClr val="tx1">
                    <a:lumMod val="85000"/>
                    <a:lumOff val="15000"/>
                  </a:schemeClr>
                </a:solidFill>
                <a:latin typeface="+mj-lt"/>
                <a:ea typeface="+mj-ea"/>
                <a:cs typeface="+mj-cs"/>
              </a:rPr>
              <a:t>למסד</a:t>
            </a:r>
            <a:r>
              <a:rPr lang="en-US" sz="6000" spc="-50" dirty="0">
                <a:solidFill>
                  <a:schemeClr val="tx1">
                    <a:lumMod val="85000"/>
                    <a:lumOff val="15000"/>
                  </a:schemeClr>
                </a:solidFill>
                <a:latin typeface="+mj-lt"/>
                <a:ea typeface="+mj-ea"/>
                <a:cs typeface="+mj-cs"/>
              </a:rPr>
              <a:t> </a:t>
            </a:r>
            <a:r>
              <a:rPr lang="en-US" sz="6000" spc="-50" dirty="0" err="1">
                <a:solidFill>
                  <a:schemeClr val="tx1">
                    <a:lumMod val="85000"/>
                    <a:lumOff val="15000"/>
                  </a:schemeClr>
                </a:solidFill>
                <a:latin typeface="+mj-lt"/>
                <a:ea typeface="+mj-ea"/>
                <a:cs typeface="+mj-cs"/>
              </a:rPr>
              <a:t>נתונים</a:t>
            </a:r>
            <a:endParaRPr lang="en-US" sz="6000" spc="-50" dirty="0">
              <a:solidFill>
                <a:schemeClr val="tx1">
                  <a:lumMod val="85000"/>
                  <a:lumOff val="15000"/>
                </a:schemeClr>
              </a:solidFill>
              <a:latin typeface="+mj-lt"/>
              <a:ea typeface="+mj-ea"/>
              <a:cs typeface="+mj-cs"/>
            </a:endParaRPr>
          </a:p>
        </p:txBody>
      </p:sp>
      <p:pic>
        <p:nvPicPr>
          <p:cNvPr id="7" name="תמונה 6" descr="תמונה שמכילה טקסט&#10;&#10;התיאור נוצר באופן אוטומטי">
            <a:extLst>
              <a:ext uri="{FF2B5EF4-FFF2-40B4-BE49-F238E27FC236}">
                <a16:creationId xmlns:a16="http://schemas.microsoft.com/office/drawing/2014/main" id="{A0D951F6-2FB7-4B9F-9203-CE20E3225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58" y="872017"/>
            <a:ext cx="3312784" cy="3138862"/>
          </a:xfrm>
          <a:prstGeom prst="rect">
            <a:avLst/>
          </a:prstGeom>
        </p:spPr>
      </p:pic>
      <p:sp>
        <p:nvSpPr>
          <p:cNvPr id="22" name="Rectangle 21">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descr="תמונה שמכילה צילום מסך&#10;&#10;התיאור נוצר באופן אוטומטי">
            <a:extLst>
              <a:ext uri="{FF2B5EF4-FFF2-40B4-BE49-F238E27FC236}">
                <a16:creationId xmlns:a16="http://schemas.microsoft.com/office/drawing/2014/main" id="{F197EDEF-B71A-4CE2-B6FB-BB06A6906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72" y="1061121"/>
            <a:ext cx="3312785" cy="2760653"/>
          </a:xfrm>
          <a:prstGeom prst="rect">
            <a:avLst/>
          </a:prstGeom>
        </p:spPr>
      </p:pic>
      <p:sp>
        <p:nvSpPr>
          <p:cNvPr id="24" name="Rectangle 23">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5B3E5C2E-A74D-4532-BF87-6CD2C2B4C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289" y="872017"/>
            <a:ext cx="3312784" cy="3138862"/>
          </a:xfrm>
          <a:prstGeom prst="rect">
            <a:avLst/>
          </a:prstGeom>
        </p:spPr>
      </p:pic>
      <p:cxnSp>
        <p:nvCxnSpPr>
          <p:cNvPr id="26" name="Straight Connector 2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219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6CF7CD8-9353-4D28-BF79-7DE07BDA6A85}"/>
              </a:ext>
            </a:extLst>
          </p:cNvPr>
          <p:cNvSpPr>
            <a:spLocks noGrp="1"/>
          </p:cNvSpPr>
          <p:nvPr>
            <p:ph type="title"/>
          </p:nvPr>
        </p:nvSpPr>
        <p:spPr>
          <a:xfrm>
            <a:off x="633999" y="4550229"/>
            <a:ext cx="10909073" cy="1057655"/>
          </a:xfrm>
        </p:spPr>
        <p:txBody>
          <a:bodyPr vert="horz" lIns="91440" tIns="45720" rIns="91440" bIns="45720" rtlCol="0" anchor="b">
            <a:normAutofit/>
          </a:bodyPr>
          <a:lstStyle/>
          <a:p>
            <a:pPr rtl="0"/>
            <a:r>
              <a:rPr lang="en-US" sz="6000">
                <a:solidFill>
                  <a:schemeClr val="tx1">
                    <a:lumMod val="85000"/>
                    <a:lumOff val="15000"/>
                  </a:schemeClr>
                </a:solidFill>
              </a:rPr>
              <a:t>דוגמאות למסד נתונים</a:t>
            </a:r>
          </a:p>
        </p:txBody>
      </p:sp>
      <p:pic>
        <p:nvPicPr>
          <p:cNvPr id="5" name="מציין מיקום תוכן 4" descr="תמונה שמכילה צילום מסך&#10;&#10;התיאור נוצר באופן אוטומטי">
            <a:extLst>
              <a:ext uri="{FF2B5EF4-FFF2-40B4-BE49-F238E27FC236}">
                <a16:creationId xmlns:a16="http://schemas.microsoft.com/office/drawing/2014/main" id="{BCF39F62-6BAF-4664-BC00-4B69CB7C72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57" y="1549824"/>
            <a:ext cx="5131653" cy="1783248"/>
          </a:xfrm>
          <a:prstGeom prst="rect">
            <a:avLst/>
          </a:prstGeom>
        </p:spPr>
      </p:pic>
      <p:sp>
        <p:nvSpPr>
          <p:cNvPr id="20"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צילום מסך&#10;&#10;התיאור נוצר באופן אוטומטי">
            <a:extLst>
              <a:ext uri="{FF2B5EF4-FFF2-40B4-BE49-F238E27FC236}">
                <a16:creationId xmlns:a16="http://schemas.microsoft.com/office/drawing/2014/main" id="{EDB2BD64-7D07-401D-A34C-2B9AFBFDC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891" y="640080"/>
            <a:ext cx="3509762" cy="3602736"/>
          </a:xfrm>
          <a:prstGeom prst="rect">
            <a:avLst/>
          </a:prstGeom>
        </p:spPr>
      </p:pic>
      <p:cxnSp>
        <p:nvCxnSpPr>
          <p:cNvPr id="2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5021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0D128-541E-4FA1-8315-B032D354ADCC}"/>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a:r>
              <a:rPr lang="en-US" sz="5000" dirty="0" err="1">
                <a:solidFill>
                  <a:schemeClr val="tx1">
                    <a:lumMod val="85000"/>
                    <a:lumOff val="15000"/>
                  </a:schemeClr>
                </a:solidFill>
              </a:rPr>
              <a:t>קישור</a:t>
            </a:r>
            <a:r>
              <a:rPr lang="en-US" sz="5000" dirty="0">
                <a:solidFill>
                  <a:schemeClr val="tx1">
                    <a:lumMod val="85000"/>
                    <a:lumOff val="15000"/>
                  </a:schemeClr>
                </a:solidFill>
              </a:rPr>
              <a:t> ל :GITHUB</a:t>
            </a:r>
            <a:br>
              <a:rPr lang="en-US" sz="5000" dirty="0">
                <a:solidFill>
                  <a:schemeClr val="tx1">
                    <a:lumMod val="85000"/>
                    <a:lumOff val="15000"/>
                  </a:schemeClr>
                </a:solidFill>
              </a:rPr>
            </a:br>
            <a:r>
              <a:rPr lang="en-US" sz="5000" dirty="0">
                <a:solidFill>
                  <a:schemeClr val="tx1">
                    <a:lumMod val="85000"/>
                    <a:lumOff val="15000"/>
                  </a:schemeClr>
                </a:solidFill>
                <a:hlinkClick r:id="rId2"/>
              </a:rPr>
              <a:t>https://github.com/IgorKrol/GymApp</a:t>
            </a:r>
            <a:endParaRPr lang="en-US" sz="5000" dirty="0">
              <a:solidFill>
                <a:schemeClr val="tx1">
                  <a:lumMod val="85000"/>
                  <a:lumOff val="15000"/>
                </a:schemeClr>
              </a:solidFill>
            </a:endParaRPr>
          </a:p>
        </p:txBody>
      </p:sp>
      <p:sp>
        <p:nvSpPr>
          <p:cNvPr id="33"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8998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
            <a:extLst>
              <a:ext uri="{FF2B5EF4-FFF2-40B4-BE49-F238E27FC236}">
                <a16:creationId xmlns:a16="http://schemas.microsoft.com/office/drawing/2014/main" id="{9145609C-D9D9-422B-9CB3-0C126768B2F5}"/>
              </a:ext>
            </a:extLst>
          </p:cNvPr>
          <p:cNvSpPr>
            <a:spLocks noChangeArrowheads="1"/>
          </p:cNvSpPr>
          <p:nvPr/>
        </p:nvSpPr>
        <p:spPr bwMode="auto">
          <a:xfrm>
            <a:off x="4695825" y="1606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F242358D-F27A-4A4B-996B-9DDB1F1A7006}"/>
              </a:ext>
            </a:extLst>
          </p:cNvPr>
          <p:cNvGraphicFramePr>
            <a:graphicFrameLocks noGrp="1"/>
          </p:cNvGraphicFramePr>
          <p:nvPr>
            <p:extLst>
              <p:ext uri="{D42A27DB-BD31-4B8C-83A1-F6EECF244321}">
                <p14:modId xmlns:p14="http://schemas.microsoft.com/office/powerpoint/2010/main" val="54765383"/>
              </p:ext>
            </p:extLst>
          </p:nvPr>
        </p:nvGraphicFramePr>
        <p:xfrm>
          <a:off x="643467" y="752251"/>
          <a:ext cx="10905068" cy="4832667"/>
        </p:xfrm>
        <a:graphic>
          <a:graphicData uri="http://schemas.openxmlformats.org/drawingml/2006/table">
            <a:tbl>
              <a:tblPr firstRow="1" bandRow="1">
                <a:tableStyleId>{5C22544A-7EE6-4342-B048-85BDC9FD1C3A}</a:tableStyleId>
              </a:tblPr>
              <a:tblGrid>
                <a:gridCol w="1949423">
                  <a:extLst>
                    <a:ext uri="{9D8B030D-6E8A-4147-A177-3AD203B41FA5}">
                      <a16:colId xmlns:a16="http://schemas.microsoft.com/office/drawing/2014/main" val="2102482672"/>
                    </a:ext>
                  </a:extLst>
                </a:gridCol>
                <a:gridCol w="1318038">
                  <a:extLst>
                    <a:ext uri="{9D8B030D-6E8A-4147-A177-3AD203B41FA5}">
                      <a16:colId xmlns:a16="http://schemas.microsoft.com/office/drawing/2014/main" val="2913870729"/>
                    </a:ext>
                  </a:extLst>
                </a:gridCol>
                <a:gridCol w="6573463">
                  <a:extLst>
                    <a:ext uri="{9D8B030D-6E8A-4147-A177-3AD203B41FA5}">
                      <a16:colId xmlns:a16="http://schemas.microsoft.com/office/drawing/2014/main" val="2671776133"/>
                    </a:ext>
                  </a:extLst>
                </a:gridCol>
                <a:gridCol w="1064144">
                  <a:extLst>
                    <a:ext uri="{9D8B030D-6E8A-4147-A177-3AD203B41FA5}">
                      <a16:colId xmlns:a16="http://schemas.microsoft.com/office/drawing/2014/main" val="3087011925"/>
                    </a:ext>
                  </a:extLst>
                </a:gridCol>
              </a:tblGrid>
              <a:tr h="751587">
                <a:tc>
                  <a:txBody>
                    <a:bodyPr/>
                    <a:lstStyle/>
                    <a:p>
                      <a:pPr marL="0" marR="0" algn="r" rtl="1">
                        <a:lnSpc>
                          <a:spcPct val="107000"/>
                        </a:lnSpc>
                        <a:spcBef>
                          <a:spcPts val="0"/>
                        </a:spcBef>
                        <a:spcAft>
                          <a:spcPts val="800"/>
                        </a:spcAft>
                      </a:pPr>
                      <a:r>
                        <a:rPr lang="he-IL" sz="1700">
                          <a:effectLst/>
                        </a:rPr>
                        <a:t>תת סוג</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סוג </a:t>
                      </a:r>
                      <a:br>
                        <a:rPr lang="he-IL" sz="1700">
                          <a:effectLst/>
                        </a:rPr>
                      </a:br>
                      <a:r>
                        <a:rPr lang="he-IL" sz="1300">
                          <a:effectLst/>
                        </a:rPr>
                        <a:t>(פונקציונאלית/ </a:t>
                      </a:r>
                      <a:br>
                        <a:rPr lang="he-IL" sz="1300">
                          <a:effectLst/>
                        </a:rPr>
                      </a:br>
                      <a:r>
                        <a:rPr lang="he-IL" sz="1300">
                          <a:effectLst/>
                        </a:rPr>
                        <a:t>לא פונקציונאלית)</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תיאור</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מס' מזהה</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65071315"/>
                  </a:ext>
                </a:extLst>
              </a:tr>
              <a:tr h="340090">
                <a:tc>
                  <a:txBody>
                    <a:bodyPr/>
                    <a:lstStyle/>
                    <a:p>
                      <a:pPr marL="0" marR="0" algn="r" rtl="1">
                        <a:lnSpc>
                          <a:spcPct val="107000"/>
                        </a:lnSpc>
                        <a:spcBef>
                          <a:spcPts val="0"/>
                        </a:spcBef>
                        <a:spcAft>
                          <a:spcPts val="800"/>
                        </a:spcAft>
                      </a:pPr>
                      <a:r>
                        <a:rPr lang="he-IL" sz="1700">
                          <a:effectLst/>
                        </a:rPr>
                        <a:t>דרישת מידע</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שמירת משתמשים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1</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2052388475"/>
                  </a:ext>
                </a:extLst>
              </a:tr>
              <a:tr h="340090">
                <a:tc>
                  <a:txBody>
                    <a:bodyPr/>
                    <a:lstStyle/>
                    <a:p>
                      <a:pPr marL="0" marR="0" algn="r" rtl="1">
                        <a:lnSpc>
                          <a:spcPct val="107000"/>
                        </a:lnSpc>
                        <a:spcBef>
                          <a:spcPts val="0"/>
                        </a:spcBef>
                        <a:spcAft>
                          <a:spcPts val="800"/>
                        </a:spcAft>
                      </a:pPr>
                      <a:r>
                        <a:rPr lang="he-IL" sz="1700">
                          <a:effectLst/>
                        </a:rPr>
                        <a:t>דרישת ממשק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אפשרות כניסה ללא התחברות (</a:t>
                      </a:r>
                      <a:r>
                        <a:rPr lang="en-US" sz="1700">
                          <a:effectLst/>
                        </a:rPr>
                        <a:t>guest</a:t>
                      </a:r>
                      <a:r>
                        <a:rPr lang="he-IL" sz="1700">
                          <a:effectLst/>
                        </a:rPr>
                        <a:t>)</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2</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2777174897"/>
                  </a:ext>
                </a:extLst>
              </a:tr>
              <a:tr h="340090">
                <a:tc>
                  <a:txBody>
                    <a:bodyPr/>
                    <a:lstStyle/>
                    <a:p>
                      <a:pPr marL="0" marR="0" algn="r" rtl="1">
                        <a:lnSpc>
                          <a:spcPct val="107000"/>
                        </a:lnSpc>
                        <a:spcBef>
                          <a:spcPts val="0"/>
                        </a:spcBef>
                        <a:spcAft>
                          <a:spcPts val="800"/>
                        </a:spcAft>
                      </a:pPr>
                      <a:r>
                        <a:rPr lang="he-IL" sz="1700">
                          <a:effectLst/>
                        </a:rPr>
                        <a:t>דרישת מידע</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קביעת תורים למדריכים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3</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3383582087"/>
                  </a:ext>
                </a:extLst>
              </a:tr>
              <a:tr h="340090">
                <a:tc>
                  <a:txBody>
                    <a:bodyPr/>
                    <a:lstStyle/>
                    <a:p>
                      <a:pPr marL="0" marR="0" algn="r" rtl="1">
                        <a:lnSpc>
                          <a:spcPct val="107000"/>
                        </a:lnSpc>
                        <a:spcBef>
                          <a:spcPts val="0"/>
                        </a:spcBef>
                        <a:spcAft>
                          <a:spcPts val="800"/>
                        </a:spcAft>
                      </a:pPr>
                      <a:r>
                        <a:rPr lang="en-US" sz="1700">
                          <a:effectLst/>
                        </a:rPr>
                        <a:t>usability</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לא 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מבזקי חדשות בעמוד הראשי</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4</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766757947"/>
                  </a:ext>
                </a:extLst>
              </a:tr>
              <a:tr h="340090">
                <a:tc>
                  <a:txBody>
                    <a:bodyPr/>
                    <a:lstStyle/>
                    <a:p>
                      <a:pPr marL="0" marR="0" algn="r" rtl="1">
                        <a:lnSpc>
                          <a:spcPct val="107000"/>
                        </a:lnSpc>
                        <a:spcBef>
                          <a:spcPts val="0"/>
                        </a:spcBef>
                        <a:spcAft>
                          <a:spcPts val="800"/>
                        </a:spcAft>
                      </a:pPr>
                      <a:r>
                        <a:rPr lang="en-US" sz="1700">
                          <a:effectLst/>
                        </a:rPr>
                        <a:t>maintainability</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לא 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tabLst>
                          <a:tab pos="296545" algn="l"/>
                        </a:tabLst>
                      </a:pPr>
                      <a:r>
                        <a:rPr lang="he-IL" sz="1700">
                          <a:effectLst/>
                        </a:rPr>
                        <a:t>עריכת מידע: מדריכים, מתקנים, המלצות תזונה ובריאות, מבזקי חדשות</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5</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4108885570"/>
                  </a:ext>
                </a:extLst>
              </a:tr>
              <a:tr h="340090">
                <a:tc>
                  <a:txBody>
                    <a:bodyPr/>
                    <a:lstStyle/>
                    <a:p>
                      <a:pPr marL="0" marR="0" algn="r" rtl="1">
                        <a:lnSpc>
                          <a:spcPct val="107000"/>
                        </a:lnSpc>
                        <a:spcBef>
                          <a:spcPts val="0"/>
                        </a:spcBef>
                        <a:spcAft>
                          <a:spcPts val="800"/>
                        </a:spcAft>
                        <a:tabLst>
                          <a:tab pos="1092200" algn="r"/>
                        </a:tabLst>
                      </a:pPr>
                      <a:r>
                        <a:rPr lang="en-US" sz="1700">
                          <a:effectLst/>
                        </a:rPr>
                        <a:t>usability	</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לא 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פיצול לקטגוריות לפי נושאים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6</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3942692519"/>
                  </a:ext>
                </a:extLst>
              </a:tr>
              <a:tr h="340090">
                <a:tc>
                  <a:txBody>
                    <a:bodyPr/>
                    <a:lstStyle/>
                    <a:p>
                      <a:pPr marL="0" marR="0" algn="r" rtl="1">
                        <a:lnSpc>
                          <a:spcPct val="107000"/>
                        </a:lnSpc>
                        <a:spcBef>
                          <a:spcPts val="0"/>
                        </a:spcBef>
                        <a:spcAft>
                          <a:spcPts val="800"/>
                        </a:spcAft>
                      </a:pPr>
                      <a:r>
                        <a:rPr lang="en-US" sz="1700">
                          <a:effectLst/>
                        </a:rPr>
                        <a:t>safety</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לא 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נגישות למילוי טפסים (הצהרת בריאות וכד')</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7</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2018936694"/>
                  </a:ext>
                </a:extLst>
              </a:tr>
              <a:tr h="340090">
                <a:tc>
                  <a:txBody>
                    <a:bodyPr/>
                    <a:lstStyle/>
                    <a:p>
                      <a:pPr marL="0" marR="0" algn="r" rtl="1">
                        <a:lnSpc>
                          <a:spcPct val="107000"/>
                        </a:lnSpc>
                        <a:spcBef>
                          <a:spcPts val="0"/>
                        </a:spcBef>
                        <a:spcAft>
                          <a:spcPts val="800"/>
                        </a:spcAft>
                      </a:pPr>
                      <a:r>
                        <a:rPr lang="he-IL" sz="1700">
                          <a:effectLst/>
                        </a:rPr>
                        <a:t>דרישת ממשק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קנייה וחידוש מנוי</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8</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3483522926"/>
                  </a:ext>
                </a:extLst>
              </a:tr>
              <a:tr h="340090">
                <a:tc>
                  <a:txBody>
                    <a:bodyPr/>
                    <a:lstStyle/>
                    <a:p>
                      <a:pPr marL="0" marR="0" algn="r" rtl="1">
                        <a:lnSpc>
                          <a:spcPct val="107000"/>
                        </a:lnSpc>
                        <a:spcBef>
                          <a:spcPts val="0"/>
                        </a:spcBef>
                        <a:spcAft>
                          <a:spcPts val="800"/>
                        </a:spcAft>
                      </a:pPr>
                      <a:r>
                        <a:rPr lang="he-IL" sz="1700">
                          <a:effectLst/>
                        </a:rPr>
                        <a:t>דרישת ממשק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הצגת מידע רלוונטי על המקום: שעות פעילות, אודות, מתקנים, מדריכים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9</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225303952"/>
                  </a:ext>
                </a:extLst>
              </a:tr>
              <a:tr h="340090">
                <a:tc>
                  <a:txBody>
                    <a:bodyPr/>
                    <a:lstStyle/>
                    <a:p>
                      <a:pPr marL="0" marR="0" algn="r" rtl="1">
                        <a:lnSpc>
                          <a:spcPct val="107000"/>
                        </a:lnSpc>
                        <a:spcBef>
                          <a:spcPts val="0"/>
                        </a:spcBef>
                        <a:spcAft>
                          <a:spcPts val="800"/>
                        </a:spcAft>
                      </a:pPr>
                      <a:r>
                        <a:rPr lang="he-IL" sz="1700">
                          <a:effectLst/>
                        </a:rPr>
                        <a:t>דרישה תפעולית</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התחברות משתמשים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10</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3752967449"/>
                  </a:ext>
                </a:extLst>
              </a:tr>
              <a:tr h="340090">
                <a:tc>
                  <a:txBody>
                    <a:bodyPr/>
                    <a:lstStyle/>
                    <a:p>
                      <a:pPr marL="0" marR="0" algn="r" rtl="1">
                        <a:lnSpc>
                          <a:spcPct val="107000"/>
                        </a:lnSpc>
                        <a:spcBef>
                          <a:spcPts val="0"/>
                        </a:spcBef>
                        <a:spcAft>
                          <a:spcPts val="800"/>
                        </a:spcAft>
                      </a:pPr>
                      <a:r>
                        <a:rPr lang="he-IL" sz="1700">
                          <a:effectLst/>
                        </a:rPr>
                        <a:t>התאמה פונקציונאלית</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לא 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אישור תורים שנקבעו על ידי מדריכים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11</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4001998025"/>
                  </a:ext>
                </a:extLst>
              </a:tr>
              <a:tr h="340090">
                <a:tc>
                  <a:txBody>
                    <a:bodyPr/>
                    <a:lstStyle/>
                    <a:p>
                      <a:pPr marL="0" marR="0" algn="r" rtl="1">
                        <a:lnSpc>
                          <a:spcPct val="107000"/>
                        </a:lnSpc>
                        <a:spcBef>
                          <a:spcPts val="0"/>
                        </a:spcBef>
                        <a:spcAft>
                          <a:spcPts val="800"/>
                        </a:spcAft>
                      </a:pPr>
                      <a:r>
                        <a:rPr lang="he-IL" sz="1700">
                          <a:effectLst/>
                        </a:rPr>
                        <a:t>דרישה תפעולית</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פונק'</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אקטיביטי משמעותי (קביעת תורים)</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tc>
                  <a:txBody>
                    <a:bodyPr/>
                    <a:lstStyle/>
                    <a:p>
                      <a:pPr marL="0" marR="0" algn="r" rtl="1">
                        <a:lnSpc>
                          <a:spcPct val="107000"/>
                        </a:lnSpc>
                        <a:spcBef>
                          <a:spcPts val="0"/>
                        </a:spcBef>
                        <a:spcAft>
                          <a:spcPts val="800"/>
                        </a:spcAft>
                      </a:pPr>
                      <a:r>
                        <a:rPr lang="he-IL" sz="1700">
                          <a:effectLst/>
                        </a:rPr>
                        <a:t>12</a:t>
                      </a:r>
                      <a:endParaRPr lang="en-US" sz="1500">
                        <a:effectLst/>
                        <a:latin typeface="Calibri" panose="020F0502020204030204" pitchFamily="34" charset="0"/>
                        <a:ea typeface="Calibri" panose="020F0502020204030204" pitchFamily="34" charset="0"/>
                        <a:cs typeface="Arial" panose="020B0604020202020204" pitchFamily="34" charset="0"/>
                      </a:endParaRPr>
                    </a:p>
                  </a:txBody>
                  <a:tcPr marL="43761" marR="43761" marT="21880" marB="21880"/>
                </a:tc>
                <a:extLst>
                  <a:ext uri="{0D108BD9-81ED-4DB2-BD59-A6C34878D82A}">
                    <a16:rowId xmlns:a16="http://schemas.microsoft.com/office/drawing/2014/main" val="2688806595"/>
                  </a:ext>
                </a:extLst>
              </a:tr>
            </a:tbl>
          </a:graphicData>
        </a:graphic>
      </p:graphicFrame>
    </p:spTree>
    <p:extLst>
      <p:ext uri="{BB962C8B-B14F-4D97-AF65-F5344CB8AC3E}">
        <p14:creationId xmlns:p14="http://schemas.microsoft.com/office/powerpoint/2010/main" val="107531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5">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27">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2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כותרת 3">
            <a:extLst>
              <a:ext uri="{FF2B5EF4-FFF2-40B4-BE49-F238E27FC236}">
                <a16:creationId xmlns:a16="http://schemas.microsoft.com/office/drawing/2014/main" id="{FE6FF9E2-8873-42D3-AED0-D3AFB2FB2C79}"/>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en-US" sz="13800" dirty="0">
                <a:solidFill>
                  <a:schemeClr val="tx1">
                    <a:lumMod val="85000"/>
                    <a:lumOff val="15000"/>
                  </a:schemeClr>
                </a:solidFill>
              </a:rPr>
              <a:t>UMLs</a:t>
            </a:r>
            <a:endParaRPr lang="en-US" sz="8000" dirty="0">
              <a:solidFill>
                <a:schemeClr val="tx1">
                  <a:lumMod val="85000"/>
                  <a:lumOff val="15000"/>
                </a:schemeClr>
              </a:solidFill>
            </a:endParaRPr>
          </a:p>
        </p:txBody>
      </p:sp>
      <p:sp>
        <p:nvSpPr>
          <p:cNvPr id="40" name="Rectangle 3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3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490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7" name="Straight Connector 6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DBA33AB-25C1-4FA5-8502-E5FF579C6A06}"/>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Activity Diagram</a:t>
            </a:r>
          </a:p>
        </p:txBody>
      </p:sp>
      <p:pic>
        <p:nvPicPr>
          <p:cNvPr id="57" name="Picture 56">
            <a:extLst>
              <a:ext uri="{FF2B5EF4-FFF2-40B4-BE49-F238E27FC236}">
                <a16:creationId xmlns:a16="http://schemas.microsoft.com/office/drawing/2014/main" id="{7857BA62-CB89-4DF8-BCC5-FA8FEDC60C94}"/>
              </a:ext>
            </a:extLst>
          </p:cNvPr>
          <p:cNvPicPr>
            <a:picLocks noChangeAspect="1"/>
          </p:cNvPicPr>
          <p:nvPr/>
        </p:nvPicPr>
        <p:blipFill>
          <a:blip r:embed="rId2"/>
          <a:stretch>
            <a:fillRect/>
          </a:stretch>
        </p:blipFill>
        <p:spPr>
          <a:xfrm>
            <a:off x="1313099" y="640081"/>
            <a:ext cx="5554017" cy="5054156"/>
          </a:xfrm>
          <a:prstGeom prst="rect">
            <a:avLst/>
          </a:prstGeom>
        </p:spPr>
      </p:pic>
      <p:cxnSp>
        <p:nvCxnSpPr>
          <p:cNvPr id="71" name="Straight Connector 7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357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2266C9-004A-48A1-BCA1-EFC555C2E9A1}"/>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Class Diagram</a:t>
            </a:r>
          </a:p>
        </p:txBody>
      </p:sp>
      <p:pic>
        <p:nvPicPr>
          <p:cNvPr id="15" name="Content Placeholder 14" descr="A close up of text on a white background&#10;&#10;Description automatically generated">
            <a:extLst>
              <a:ext uri="{FF2B5EF4-FFF2-40B4-BE49-F238E27FC236}">
                <a16:creationId xmlns:a16="http://schemas.microsoft.com/office/drawing/2014/main" id="{6BED0835-C3AB-43D8-B0F3-4B765C929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687401"/>
            <a:ext cx="6912217" cy="4959515"/>
          </a:xfrm>
          <a:prstGeom prst="rect">
            <a:avLst/>
          </a:prstGeom>
        </p:spPr>
      </p:pic>
      <p:cxnSp>
        <p:nvCxnSpPr>
          <p:cNvPr id="29" name="Straight Connector 2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310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3F21E25-E20C-47F9-BDE7-8C26DE362F5F}"/>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ERD</a:t>
            </a:r>
          </a:p>
        </p:txBody>
      </p:sp>
      <p:pic>
        <p:nvPicPr>
          <p:cNvPr id="5" name="Picture 4">
            <a:extLst>
              <a:ext uri="{FF2B5EF4-FFF2-40B4-BE49-F238E27FC236}">
                <a16:creationId xmlns:a16="http://schemas.microsoft.com/office/drawing/2014/main" id="{7F4AD340-C270-4273-B3FB-30D525CB1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860207"/>
            <a:ext cx="6912217" cy="4613904"/>
          </a:xfrm>
          <a:prstGeom prst="rect">
            <a:avLst/>
          </a:prstGeom>
        </p:spPr>
      </p:pic>
      <p:cxnSp>
        <p:nvCxnSpPr>
          <p:cNvPr id="19" name="Straight Connector 1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384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A2050B-5278-4C26-AD1A-C6426527FE9D}"/>
              </a:ext>
            </a:extLst>
          </p:cNvPr>
          <p:cNvSpPr txBox="1"/>
          <p:nvPr/>
        </p:nvSpPr>
        <p:spPr>
          <a:xfrm>
            <a:off x="8141110" y="639097"/>
            <a:ext cx="3401961" cy="368601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6600" spc="-50">
                <a:solidFill>
                  <a:schemeClr val="tx1">
                    <a:lumMod val="85000"/>
                    <a:lumOff val="15000"/>
                  </a:schemeClr>
                </a:solidFill>
                <a:latin typeface="+mj-lt"/>
                <a:ea typeface="+mj-ea"/>
                <a:cs typeface="+mj-cs"/>
              </a:rPr>
              <a:t>Object Diagram</a:t>
            </a:r>
          </a:p>
        </p:txBody>
      </p:sp>
      <p:pic>
        <p:nvPicPr>
          <p:cNvPr id="5" name="Picture 4" descr="A close up of text on a white background&#10;&#10;Description automatically generated">
            <a:extLst>
              <a:ext uri="{FF2B5EF4-FFF2-40B4-BE49-F238E27FC236}">
                <a16:creationId xmlns:a16="http://schemas.microsoft.com/office/drawing/2014/main" id="{F28DF458-D7A2-45DD-82B8-A67159054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687401"/>
            <a:ext cx="6912217" cy="4959515"/>
          </a:xfrm>
          <a:prstGeom prst="rect">
            <a:avLst/>
          </a:prstGeom>
        </p:spPr>
      </p:pic>
      <p:cxnSp>
        <p:nvCxnSpPr>
          <p:cNvPr id="19" name="Straight Connector 1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391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0E5B0-30AF-44FB-A2BD-78A5210B20B7}"/>
              </a:ext>
            </a:extLst>
          </p:cNvPr>
          <p:cNvSpPr>
            <a:spLocks noGrp="1"/>
          </p:cNvSpPr>
          <p:nvPr>
            <p:ph type="title"/>
          </p:nvPr>
        </p:nvSpPr>
        <p:spPr>
          <a:xfrm>
            <a:off x="8141110" y="639097"/>
            <a:ext cx="3401961" cy="3686015"/>
          </a:xfrm>
        </p:spPr>
        <p:txBody>
          <a:bodyPr vert="horz" lIns="91440" tIns="45720" rIns="91440" bIns="45720" rtlCol="0" anchor="b">
            <a:normAutofit/>
          </a:bodyPr>
          <a:lstStyle/>
          <a:p>
            <a:pPr rtl="0"/>
            <a:r>
              <a:rPr lang="en-US" sz="5100">
                <a:solidFill>
                  <a:schemeClr val="tx1">
                    <a:lumMod val="85000"/>
                    <a:lumOff val="15000"/>
                  </a:schemeClr>
                </a:solidFill>
              </a:rPr>
              <a:t>Sequence	Diagram</a:t>
            </a:r>
          </a:p>
        </p:txBody>
      </p:sp>
      <p:pic>
        <p:nvPicPr>
          <p:cNvPr id="4" name="Content Placeholder 3">
            <a:extLst>
              <a:ext uri="{FF2B5EF4-FFF2-40B4-BE49-F238E27FC236}">
                <a16:creationId xmlns:a16="http://schemas.microsoft.com/office/drawing/2014/main" id="{E726CF38-6829-4BBF-BF9D-7B532D4FA562}"/>
              </a:ext>
            </a:extLst>
          </p:cNvPr>
          <p:cNvPicPr>
            <a:picLocks noGrp="1" noChangeAspect="1"/>
          </p:cNvPicPr>
          <p:nvPr>
            <p:ph idx="1"/>
          </p:nvPr>
        </p:nvPicPr>
        <p:blipFill>
          <a:blip r:embed="rId2"/>
          <a:stretch>
            <a:fillRect/>
          </a:stretch>
        </p:blipFill>
        <p:spPr>
          <a:xfrm>
            <a:off x="640172" y="640081"/>
            <a:ext cx="6899871"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421112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מבט לאחור">
  <a:themeElements>
    <a:clrScheme name="מבט לאחור">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מבט לאחור">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בט לאחור">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483</Words>
  <Application>Microsoft Office PowerPoint</Application>
  <PresentationFormat>מסך רחב</PresentationFormat>
  <Paragraphs>117</Paragraphs>
  <Slides>25</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2</vt:i4>
      </vt:variant>
      <vt:variant>
        <vt:lpstr>כותרות שקופיות</vt:lpstr>
      </vt:variant>
      <vt:variant>
        <vt:i4>25</vt:i4>
      </vt:variant>
    </vt:vector>
  </HeadingPairs>
  <TitlesOfParts>
    <vt:vector size="32" baseType="lpstr">
      <vt:lpstr>Arial</vt:lpstr>
      <vt:lpstr>Calibri</vt:lpstr>
      <vt:lpstr>Calibri Light</vt:lpstr>
      <vt:lpstr>Wingdings</vt:lpstr>
      <vt:lpstr>Wingdings 2</vt:lpstr>
      <vt:lpstr>HDOfficeLightV0</vt:lpstr>
      <vt:lpstr>מבט לאחור</vt:lpstr>
      <vt:lpstr>GYMAPP</vt:lpstr>
      <vt:lpstr>מצגת של PowerPoint‏</vt:lpstr>
      <vt:lpstr>מצגת של PowerPoint‏</vt:lpstr>
      <vt:lpstr>UMLs</vt:lpstr>
      <vt:lpstr>מצגת של PowerPoint‏</vt:lpstr>
      <vt:lpstr>מצגת של PowerPoint‏</vt:lpstr>
      <vt:lpstr>מצגת של PowerPoint‏</vt:lpstr>
      <vt:lpstr>מצגת של PowerPoint‏</vt:lpstr>
      <vt:lpstr>Sequence Diagram</vt:lpstr>
      <vt:lpstr>מצגת של PowerPoint‏</vt:lpstr>
      <vt:lpstr>מצגת של PowerPoint‏</vt:lpstr>
      <vt:lpstr>תכולת הפרוייקט</vt:lpstr>
      <vt:lpstr>תכולת הפרוייקט:</vt:lpstr>
      <vt:lpstr>דוגמאות שימוש  במערכת</vt:lpstr>
      <vt:lpstr>התחברות והרשמה למערכת</vt:lpstr>
      <vt:lpstr>הוספת מדריך</vt:lpstr>
      <vt:lpstr>קניה וחידוש מנוי</vt:lpstr>
      <vt:lpstr>קביעת פגישה עם מדריך</vt:lpstr>
      <vt:lpstr>צפייה במכשירים קיימים</vt:lpstr>
      <vt:lpstr>פערים</vt:lpstr>
      <vt:lpstr>פערים</vt:lpstr>
      <vt:lpstr>דוגמאות למסדי נתונים</vt:lpstr>
      <vt:lpstr>מצגת של PowerPoint‏</vt:lpstr>
      <vt:lpstr>דוגמאות למסד נתונים</vt:lpstr>
      <vt:lpstr>קישור ל :GITHUB https://github.com/IgorKrol/GymApp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GYMAPP</dc:title>
  <dc:creator>איגור קרול</dc:creator>
  <cp:lastModifiedBy>איגור קרול</cp:lastModifiedBy>
  <cp:revision>2</cp:revision>
  <dcterms:created xsi:type="dcterms:W3CDTF">2020-01-15T12:58:41Z</dcterms:created>
  <dcterms:modified xsi:type="dcterms:W3CDTF">2020-01-15T13:01:03Z</dcterms:modified>
</cp:coreProperties>
</file>